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8" r:id="rId4"/>
    <p:sldId id="259" r:id="rId5"/>
    <p:sldId id="260" r:id="rId6"/>
    <p:sldId id="261" r:id="rId7"/>
    <p:sldId id="262"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43" d="100"/>
          <a:sy n="43" d="100"/>
        </p:scale>
        <p:origin x="1210" y="3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5B33AB-D76D-4284-9037-DF3F143FDCFC}"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FE182EBD-3D4E-4D04-854B-07399EF561F2}">
      <dgm:prSet/>
      <dgm:spPr/>
      <dgm:t>
        <a:bodyPr/>
        <a:lstStyle/>
        <a:p>
          <a:r>
            <a:rPr lang="en-GB"/>
            <a:t>Nano influencer –  </a:t>
          </a:r>
          <a:r>
            <a:rPr lang="en-GB" b="0" i="0"/>
            <a:t>A nano-influencer is an individual on social media who has a relatively small but highly engaged and loyal following.</a:t>
          </a:r>
          <a:r>
            <a:rPr lang="en-GB"/>
            <a:t> Typically, they have followers &lt; 10k </a:t>
          </a:r>
          <a:endParaRPr lang="en-US"/>
        </a:p>
      </dgm:t>
    </dgm:pt>
    <dgm:pt modelId="{43708293-14F3-4984-97E7-F5D2A1B1926E}" type="parTrans" cxnId="{5715342C-6C4F-4BE6-BA25-10C74A6DE5B7}">
      <dgm:prSet/>
      <dgm:spPr/>
      <dgm:t>
        <a:bodyPr/>
        <a:lstStyle/>
        <a:p>
          <a:endParaRPr lang="en-US"/>
        </a:p>
      </dgm:t>
    </dgm:pt>
    <dgm:pt modelId="{F9742299-EC48-4C36-8FCE-A11C7B2AF48A}" type="sibTrans" cxnId="{5715342C-6C4F-4BE6-BA25-10C74A6DE5B7}">
      <dgm:prSet/>
      <dgm:spPr/>
      <dgm:t>
        <a:bodyPr/>
        <a:lstStyle/>
        <a:p>
          <a:endParaRPr lang="en-US"/>
        </a:p>
      </dgm:t>
    </dgm:pt>
    <dgm:pt modelId="{F3980CBC-ABEE-4B37-90B5-654768AC78A9}">
      <dgm:prSet/>
      <dgm:spPr/>
      <dgm:t>
        <a:bodyPr/>
        <a:lstStyle/>
        <a:p>
          <a:r>
            <a:rPr lang="en-GB"/>
            <a:t>Micro influencer- </a:t>
          </a:r>
          <a:r>
            <a:rPr lang="en-GB" b="0" i="0"/>
            <a:t>A micro-influencer is an individual on social media who has a moderately sized and engaged following, typically ranging from 10k to 100k followers. </a:t>
          </a:r>
          <a:endParaRPr lang="en-US"/>
        </a:p>
      </dgm:t>
    </dgm:pt>
    <dgm:pt modelId="{17660D50-61AC-4EDF-8336-9F85CE2C1A4F}" type="parTrans" cxnId="{2038F1F3-5567-4CD8-910C-8EC062249D4A}">
      <dgm:prSet/>
      <dgm:spPr/>
      <dgm:t>
        <a:bodyPr/>
        <a:lstStyle/>
        <a:p>
          <a:endParaRPr lang="en-US"/>
        </a:p>
      </dgm:t>
    </dgm:pt>
    <dgm:pt modelId="{8D1BD6C3-B794-4B9E-B1F2-1665F27A4673}" type="sibTrans" cxnId="{2038F1F3-5567-4CD8-910C-8EC062249D4A}">
      <dgm:prSet/>
      <dgm:spPr/>
      <dgm:t>
        <a:bodyPr/>
        <a:lstStyle/>
        <a:p>
          <a:endParaRPr lang="en-US"/>
        </a:p>
      </dgm:t>
    </dgm:pt>
    <dgm:pt modelId="{2FFD06DF-3E4D-46D8-9AE5-E9771CB927F2}">
      <dgm:prSet/>
      <dgm:spPr/>
      <dgm:t>
        <a:bodyPr/>
        <a:lstStyle/>
        <a:p>
          <a:r>
            <a:rPr lang="en-GB"/>
            <a:t>Macro influencer-  </a:t>
          </a:r>
          <a:r>
            <a:rPr lang="en-GB" b="0" i="0"/>
            <a:t>A macro-influencer is an individual on social media who has a large and often extensive following, typically ranging from (100k – 1M)</a:t>
          </a:r>
          <a:endParaRPr lang="en-US"/>
        </a:p>
      </dgm:t>
    </dgm:pt>
    <dgm:pt modelId="{5F194036-EC8E-42A3-9EC3-9AA04B634194}" type="parTrans" cxnId="{495DAAC6-E494-4557-91A1-08BF2F4CE2B4}">
      <dgm:prSet/>
      <dgm:spPr/>
      <dgm:t>
        <a:bodyPr/>
        <a:lstStyle/>
        <a:p>
          <a:endParaRPr lang="en-US"/>
        </a:p>
      </dgm:t>
    </dgm:pt>
    <dgm:pt modelId="{E02154FD-DC44-4F5E-97AE-885A296A977C}" type="sibTrans" cxnId="{495DAAC6-E494-4557-91A1-08BF2F4CE2B4}">
      <dgm:prSet/>
      <dgm:spPr/>
      <dgm:t>
        <a:bodyPr/>
        <a:lstStyle/>
        <a:p>
          <a:endParaRPr lang="en-US"/>
        </a:p>
      </dgm:t>
    </dgm:pt>
    <dgm:pt modelId="{DDEED9B0-4391-418A-AB5F-8D147014A1E4}">
      <dgm:prSet/>
      <dgm:spPr/>
      <dgm:t>
        <a:bodyPr/>
        <a:lstStyle/>
        <a:p>
          <a:r>
            <a:rPr lang="en-GB"/>
            <a:t>Mega influencer- </a:t>
          </a:r>
          <a:r>
            <a:rPr lang="en-GB" b="0" i="0"/>
            <a:t>A mega influencer is an individual on social media who has an exceptionally large and influential following, typically they have millions of followers</a:t>
          </a:r>
          <a:endParaRPr lang="en-US"/>
        </a:p>
      </dgm:t>
    </dgm:pt>
    <dgm:pt modelId="{835C7175-51C6-421C-942C-F03D5756EFC8}" type="parTrans" cxnId="{44649DC1-9A5D-4A6E-A7B7-F64633F690A2}">
      <dgm:prSet/>
      <dgm:spPr/>
      <dgm:t>
        <a:bodyPr/>
        <a:lstStyle/>
        <a:p>
          <a:endParaRPr lang="en-US"/>
        </a:p>
      </dgm:t>
    </dgm:pt>
    <dgm:pt modelId="{BB753353-0A1D-4D1C-8DE3-3933038F9692}" type="sibTrans" cxnId="{44649DC1-9A5D-4A6E-A7B7-F64633F690A2}">
      <dgm:prSet/>
      <dgm:spPr/>
      <dgm:t>
        <a:bodyPr/>
        <a:lstStyle/>
        <a:p>
          <a:endParaRPr lang="en-US"/>
        </a:p>
      </dgm:t>
    </dgm:pt>
    <dgm:pt modelId="{45077C6D-A5B8-4F6D-AC97-3E418E5E98D9}" type="pres">
      <dgm:prSet presAssocID="{115B33AB-D76D-4284-9037-DF3F143FDCFC}" presName="vert0" presStyleCnt="0">
        <dgm:presLayoutVars>
          <dgm:dir/>
          <dgm:animOne val="branch"/>
          <dgm:animLvl val="lvl"/>
        </dgm:presLayoutVars>
      </dgm:prSet>
      <dgm:spPr/>
    </dgm:pt>
    <dgm:pt modelId="{4D7D1F13-5775-4236-936F-CF526CA0D83C}" type="pres">
      <dgm:prSet presAssocID="{FE182EBD-3D4E-4D04-854B-07399EF561F2}" presName="thickLine" presStyleLbl="alignNode1" presStyleIdx="0" presStyleCnt="4"/>
      <dgm:spPr/>
    </dgm:pt>
    <dgm:pt modelId="{440DFFC7-9F71-44B1-840C-0FA5788123C5}" type="pres">
      <dgm:prSet presAssocID="{FE182EBD-3D4E-4D04-854B-07399EF561F2}" presName="horz1" presStyleCnt="0"/>
      <dgm:spPr/>
    </dgm:pt>
    <dgm:pt modelId="{FDF57019-7120-4FBC-8463-A47A03C8C9E2}" type="pres">
      <dgm:prSet presAssocID="{FE182EBD-3D4E-4D04-854B-07399EF561F2}" presName="tx1" presStyleLbl="revTx" presStyleIdx="0" presStyleCnt="4"/>
      <dgm:spPr/>
    </dgm:pt>
    <dgm:pt modelId="{2EE57C23-C1C5-4FED-B651-2CCF8EA00E99}" type="pres">
      <dgm:prSet presAssocID="{FE182EBD-3D4E-4D04-854B-07399EF561F2}" presName="vert1" presStyleCnt="0"/>
      <dgm:spPr/>
    </dgm:pt>
    <dgm:pt modelId="{4487BC5B-0AA3-47C5-8D44-22B30F75270A}" type="pres">
      <dgm:prSet presAssocID="{F3980CBC-ABEE-4B37-90B5-654768AC78A9}" presName="thickLine" presStyleLbl="alignNode1" presStyleIdx="1" presStyleCnt="4"/>
      <dgm:spPr/>
    </dgm:pt>
    <dgm:pt modelId="{3F9371E3-191B-474F-B49B-E46E3420D35E}" type="pres">
      <dgm:prSet presAssocID="{F3980CBC-ABEE-4B37-90B5-654768AC78A9}" presName="horz1" presStyleCnt="0"/>
      <dgm:spPr/>
    </dgm:pt>
    <dgm:pt modelId="{A55192FA-24F9-40B2-9CD0-B0E799F40D24}" type="pres">
      <dgm:prSet presAssocID="{F3980CBC-ABEE-4B37-90B5-654768AC78A9}" presName="tx1" presStyleLbl="revTx" presStyleIdx="1" presStyleCnt="4"/>
      <dgm:spPr/>
    </dgm:pt>
    <dgm:pt modelId="{AE57ADA0-4A5E-443E-9102-F50CFD6D0949}" type="pres">
      <dgm:prSet presAssocID="{F3980CBC-ABEE-4B37-90B5-654768AC78A9}" presName="vert1" presStyleCnt="0"/>
      <dgm:spPr/>
    </dgm:pt>
    <dgm:pt modelId="{8B4CD09D-3387-4EEE-8BD1-91DA7CD4D3CC}" type="pres">
      <dgm:prSet presAssocID="{2FFD06DF-3E4D-46D8-9AE5-E9771CB927F2}" presName="thickLine" presStyleLbl="alignNode1" presStyleIdx="2" presStyleCnt="4"/>
      <dgm:spPr/>
    </dgm:pt>
    <dgm:pt modelId="{4FEFAB51-B786-46E9-ACCB-8E0B3A95CD44}" type="pres">
      <dgm:prSet presAssocID="{2FFD06DF-3E4D-46D8-9AE5-E9771CB927F2}" presName="horz1" presStyleCnt="0"/>
      <dgm:spPr/>
    </dgm:pt>
    <dgm:pt modelId="{41A56512-04A7-45AC-BC18-EABCD1340CA6}" type="pres">
      <dgm:prSet presAssocID="{2FFD06DF-3E4D-46D8-9AE5-E9771CB927F2}" presName="tx1" presStyleLbl="revTx" presStyleIdx="2" presStyleCnt="4"/>
      <dgm:spPr/>
    </dgm:pt>
    <dgm:pt modelId="{FBB6369F-EFCB-46E9-9749-221C844746A9}" type="pres">
      <dgm:prSet presAssocID="{2FFD06DF-3E4D-46D8-9AE5-E9771CB927F2}" presName="vert1" presStyleCnt="0"/>
      <dgm:spPr/>
    </dgm:pt>
    <dgm:pt modelId="{1E0FBDDD-FDE3-4F2A-B1D8-8EA0405EBD3B}" type="pres">
      <dgm:prSet presAssocID="{DDEED9B0-4391-418A-AB5F-8D147014A1E4}" presName="thickLine" presStyleLbl="alignNode1" presStyleIdx="3" presStyleCnt="4"/>
      <dgm:spPr/>
    </dgm:pt>
    <dgm:pt modelId="{EF935643-F442-4FB9-9DCA-1C11ADD932F0}" type="pres">
      <dgm:prSet presAssocID="{DDEED9B0-4391-418A-AB5F-8D147014A1E4}" presName="horz1" presStyleCnt="0"/>
      <dgm:spPr/>
    </dgm:pt>
    <dgm:pt modelId="{10572841-AC66-4CB8-A605-4039539ED959}" type="pres">
      <dgm:prSet presAssocID="{DDEED9B0-4391-418A-AB5F-8D147014A1E4}" presName="tx1" presStyleLbl="revTx" presStyleIdx="3" presStyleCnt="4"/>
      <dgm:spPr/>
    </dgm:pt>
    <dgm:pt modelId="{228CB972-FB56-45E7-A6F1-8C8DBEBF423C}" type="pres">
      <dgm:prSet presAssocID="{DDEED9B0-4391-418A-AB5F-8D147014A1E4}" presName="vert1" presStyleCnt="0"/>
      <dgm:spPr/>
    </dgm:pt>
  </dgm:ptLst>
  <dgm:cxnLst>
    <dgm:cxn modelId="{5715342C-6C4F-4BE6-BA25-10C74A6DE5B7}" srcId="{115B33AB-D76D-4284-9037-DF3F143FDCFC}" destId="{FE182EBD-3D4E-4D04-854B-07399EF561F2}" srcOrd="0" destOrd="0" parTransId="{43708293-14F3-4984-97E7-F5D2A1B1926E}" sibTransId="{F9742299-EC48-4C36-8FCE-A11C7B2AF48A}"/>
    <dgm:cxn modelId="{C3E39146-F9D1-4643-8CF9-55266986C29D}" type="presOf" srcId="{DDEED9B0-4391-418A-AB5F-8D147014A1E4}" destId="{10572841-AC66-4CB8-A605-4039539ED959}" srcOrd="0" destOrd="0" presId="urn:microsoft.com/office/officeart/2008/layout/LinedList"/>
    <dgm:cxn modelId="{DE2EC78E-E17D-4275-888F-4DB553C1EEAC}" type="presOf" srcId="{2FFD06DF-3E4D-46D8-9AE5-E9771CB927F2}" destId="{41A56512-04A7-45AC-BC18-EABCD1340CA6}" srcOrd="0" destOrd="0" presId="urn:microsoft.com/office/officeart/2008/layout/LinedList"/>
    <dgm:cxn modelId="{C9E768AF-D8A4-4337-96BB-FB88C0894729}" type="presOf" srcId="{115B33AB-D76D-4284-9037-DF3F143FDCFC}" destId="{45077C6D-A5B8-4F6D-AC97-3E418E5E98D9}" srcOrd="0" destOrd="0" presId="urn:microsoft.com/office/officeart/2008/layout/LinedList"/>
    <dgm:cxn modelId="{AB504EBC-689C-420D-8F3C-DEB3D8004055}" type="presOf" srcId="{FE182EBD-3D4E-4D04-854B-07399EF561F2}" destId="{FDF57019-7120-4FBC-8463-A47A03C8C9E2}" srcOrd="0" destOrd="0" presId="urn:microsoft.com/office/officeart/2008/layout/LinedList"/>
    <dgm:cxn modelId="{44649DC1-9A5D-4A6E-A7B7-F64633F690A2}" srcId="{115B33AB-D76D-4284-9037-DF3F143FDCFC}" destId="{DDEED9B0-4391-418A-AB5F-8D147014A1E4}" srcOrd="3" destOrd="0" parTransId="{835C7175-51C6-421C-942C-F03D5756EFC8}" sibTransId="{BB753353-0A1D-4D1C-8DE3-3933038F9692}"/>
    <dgm:cxn modelId="{495DAAC6-E494-4557-91A1-08BF2F4CE2B4}" srcId="{115B33AB-D76D-4284-9037-DF3F143FDCFC}" destId="{2FFD06DF-3E4D-46D8-9AE5-E9771CB927F2}" srcOrd="2" destOrd="0" parTransId="{5F194036-EC8E-42A3-9EC3-9AA04B634194}" sibTransId="{E02154FD-DC44-4F5E-97AE-885A296A977C}"/>
    <dgm:cxn modelId="{2038F1F3-5567-4CD8-910C-8EC062249D4A}" srcId="{115B33AB-D76D-4284-9037-DF3F143FDCFC}" destId="{F3980CBC-ABEE-4B37-90B5-654768AC78A9}" srcOrd="1" destOrd="0" parTransId="{17660D50-61AC-4EDF-8336-9F85CE2C1A4F}" sibTransId="{8D1BD6C3-B794-4B9E-B1F2-1665F27A4673}"/>
    <dgm:cxn modelId="{E4D70CF7-DC2B-4754-8EAC-B0921D101358}" type="presOf" srcId="{F3980CBC-ABEE-4B37-90B5-654768AC78A9}" destId="{A55192FA-24F9-40B2-9CD0-B0E799F40D24}" srcOrd="0" destOrd="0" presId="urn:microsoft.com/office/officeart/2008/layout/LinedList"/>
    <dgm:cxn modelId="{0BB4E299-AD02-488D-9EB8-F455FA6B9E8E}" type="presParOf" srcId="{45077C6D-A5B8-4F6D-AC97-3E418E5E98D9}" destId="{4D7D1F13-5775-4236-936F-CF526CA0D83C}" srcOrd="0" destOrd="0" presId="urn:microsoft.com/office/officeart/2008/layout/LinedList"/>
    <dgm:cxn modelId="{A5C1FEB4-DF3A-4CD4-946B-3F5F0323BE9B}" type="presParOf" srcId="{45077C6D-A5B8-4F6D-AC97-3E418E5E98D9}" destId="{440DFFC7-9F71-44B1-840C-0FA5788123C5}" srcOrd="1" destOrd="0" presId="urn:microsoft.com/office/officeart/2008/layout/LinedList"/>
    <dgm:cxn modelId="{7EFB38B9-D4F0-4B38-BB66-E6DFEF119CC1}" type="presParOf" srcId="{440DFFC7-9F71-44B1-840C-0FA5788123C5}" destId="{FDF57019-7120-4FBC-8463-A47A03C8C9E2}" srcOrd="0" destOrd="0" presId="urn:microsoft.com/office/officeart/2008/layout/LinedList"/>
    <dgm:cxn modelId="{40E6F7E3-2E81-4B52-AA22-AA2E14F904C0}" type="presParOf" srcId="{440DFFC7-9F71-44B1-840C-0FA5788123C5}" destId="{2EE57C23-C1C5-4FED-B651-2CCF8EA00E99}" srcOrd="1" destOrd="0" presId="urn:microsoft.com/office/officeart/2008/layout/LinedList"/>
    <dgm:cxn modelId="{851F0456-153D-4FFF-BF4B-6C368BD02A31}" type="presParOf" srcId="{45077C6D-A5B8-4F6D-AC97-3E418E5E98D9}" destId="{4487BC5B-0AA3-47C5-8D44-22B30F75270A}" srcOrd="2" destOrd="0" presId="urn:microsoft.com/office/officeart/2008/layout/LinedList"/>
    <dgm:cxn modelId="{6AE65E08-CFC0-4C57-BB81-DB6B05C6800C}" type="presParOf" srcId="{45077C6D-A5B8-4F6D-AC97-3E418E5E98D9}" destId="{3F9371E3-191B-474F-B49B-E46E3420D35E}" srcOrd="3" destOrd="0" presId="urn:microsoft.com/office/officeart/2008/layout/LinedList"/>
    <dgm:cxn modelId="{DF6CA608-90DD-416D-B776-740CF3994024}" type="presParOf" srcId="{3F9371E3-191B-474F-B49B-E46E3420D35E}" destId="{A55192FA-24F9-40B2-9CD0-B0E799F40D24}" srcOrd="0" destOrd="0" presId="urn:microsoft.com/office/officeart/2008/layout/LinedList"/>
    <dgm:cxn modelId="{3299262D-7090-4046-AB9D-EC2FA44FA0F5}" type="presParOf" srcId="{3F9371E3-191B-474F-B49B-E46E3420D35E}" destId="{AE57ADA0-4A5E-443E-9102-F50CFD6D0949}" srcOrd="1" destOrd="0" presId="urn:microsoft.com/office/officeart/2008/layout/LinedList"/>
    <dgm:cxn modelId="{F4F8EBD7-1C86-4B4C-B54C-BEA17A475ABA}" type="presParOf" srcId="{45077C6D-A5B8-4F6D-AC97-3E418E5E98D9}" destId="{8B4CD09D-3387-4EEE-8BD1-91DA7CD4D3CC}" srcOrd="4" destOrd="0" presId="urn:microsoft.com/office/officeart/2008/layout/LinedList"/>
    <dgm:cxn modelId="{8546CB8C-5519-45D3-9287-A6A41B64BEFF}" type="presParOf" srcId="{45077C6D-A5B8-4F6D-AC97-3E418E5E98D9}" destId="{4FEFAB51-B786-46E9-ACCB-8E0B3A95CD44}" srcOrd="5" destOrd="0" presId="urn:microsoft.com/office/officeart/2008/layout/LinedList"/>
    <dgm:cxn modelId="{DA47C079-B945-4DAC-A945-CE5092AFF68A}" type="presParOf" srcId="{4FEFAB51-B786-46E9-ACCB-8E0B3A95CD44}" destId="{41A56512-04A7-45AC-BC18-EABCD1340CA6}" srcOrd="0" destOrd="0" presId="urn:microsoft.com/office/officeart/2008/layout/LinedList"/>
    <dgm:cxn modelId="{79CC344C-CC85-41ED-B69A-714EE8FED74D}" type="presParOf" srcId="{4FEFAB51-B786-46E9-ACCB-8E0B3A95CD44}" destId="{FBB6369F-EFCB-46E9-9749-221C844746A9}" srcOrd="1" destOrd="0" presId="urn:microsoft.com/office/officeart/2008/layout/LinedList"/>
    <dgm:cxn modelId="{F2E8196B-6C4D-45CD-A547-70F6F11B334A}" type="presParOf" srcId="{45077C6D-A5B8-4F6D-AC97-3E418E5E98D9}" destId="{1E0FBDDD-FDE3-4F2A-B1D8-8EA0405EBD3B}" srcOrd="6" destOrd="0" presId="urn:microsoft.com/office/officeart/2008/layout/LinedList"/>
    <dgm:cxn modelId="{C3B63273-D959-48F5-B121-908CAF0E16CE}" type="presParOf" srcId="{45077C6D-A5B8-4F6D-AC97-3E418E5E98D9}" destId="{EF935643-F442-4FB9-9DCA-1C11ADD932F0}" srcOrd="7" destOrd="0" presId="urn:microsoft.com/office/officeart/2008/layout/LinedList"/>
    <dgm:cxn modelId="{52B9E815-E0C4-46BE-B801-2680B6C3CE13}" type="presParOf" srcId="{EF935643-F442-4FB9-9DCA-1C11ADD932F0}" destId="{10572841-AC66-4CB8-A605-4039539ED959}" srcOrd="0" destOrd="0" presId="urn:microsoft.com/office/officeart/2008/layout/LinedList"/>
    <dgm:cxn modelId="{4CF959ED-18BC-4F91-B0E4-1FB18B1A13DD}" type="presParOf" srcId="{EF935643-F442-4FB9-9DCA-1C11ADD932F0}" destId="{228CB972-FB56-45E7-A6F1-8C8DBEBF423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598278-57BE-485C-AFF8-12A82FEE7049}"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362ECADD-F134-4637-9CEE-88D06A2B8F04}">
      <dgm:prSet/>
      <dgm:spPr/>
      <dgm:t>
        <a:bodyPr/>
        <a:lstStyle/>
        <a:p>
          <a:r>
            <a:rPr lang="en-GB"/>
            <a:t>Problem statement</a:t>
          </a:r>
          <a:endParaRPr lang="en-US"/>
        </a:p>
      </dgm:t>
    </dgm:pt>
    <dgm:pt modelId="{638A6D32-C470-4159-831A-6F25AEE7BC09}" type="parTrans" cxnId="{6CD2D3F9-19D7-4F2D-B9EF-942051E1F408}">
      <dgm:prSet/>
      <dgm:spPr/>
      <dgm:t>
        <a:bodyPr/>
        <a:lstStyle/>
        <a:p>
          <a:endParaRPr lang="en-US"/>
        </a:p>
      </dgm:t>
    </dgm:pt>
    <dgm:pt modelId="{E4D156DD-7C16-45D1-968D-6A32DEFBED6B}" type="sibTrans" cxnId="{6CD2D3F9-19D7-4F2D-B9EF-942051E1F408}">
      <dgm:prSet/>
      <dgm:spPr/>
      <dgm:t>
        <a:bodyPr/>
        <a:lstStyle/>
        <a:p>
          <a:endParaRPr lang="en-US"/>
        </a:p>
      </dgm:t>
    </dgm:pt>
    <dgm:pt modelId="{29D67F29-02C4-4077-A557-63CB719F4892}">
      <dgm:prSet/>
      <dgm:spPr/>
      <dgm:t>
        <a:bodyPr/>
        <a:lstStyle/>
        <a:p>
          <a:r>
            <a:rPr lang="en-GB"/>
            <a:t>Data collection</a:t>
          </a:r>
          <a:endParaRPr lang="en-US"/>
        </a:p>
      </dgm:t>
    </dgm:pt>
    <dgm:pt modelId="{EFF7040A-D68F-4F3B-9D89-220BFE9C41FD}" type="parTrans" cxnId="{3556E8C5-A99F-4942-AC49-959EDBE983FE}">
      <dgm:prSet/>
      <dgm:spPr/>
      <dgm:t>
        <a:bodyPr/>
        <a:lstStyle/>
        <a:p>
          <a:endParaRPr lang="en-US"/>
        </a:p>
      </dgm:t>
    </dgm:pt>
    <dgm:pt modelId="{E8BB6FC6-C7C8-422F-897A-4283830FAAA2}" type="sibTrans" cxnId="{3556E8C5-A99F-4942-AC49-959EDBE983FE}">
      <dgm:prSet/>
      <dgm:spPr/>
      <dgm:t>
        <a:bodyPr/>
        <a:lstStyle/>
        <a:p>
          <a:endParaRPr lang="en-US"/>
        </a:p>
      </dgm:t>
    </dgm:pt>
    <dgm:pt modelId="{16DEB661-21A4-4593-BFBB-08D6952DF14E}">
      <dgm:prSet/>
      <dgm:spPr/>
      <dgm:t>
        <a:bodyPr/>
        <a:lstStyle/>
        <a:p>
          <a:r>
            <a:rPr lang="en-GB"/>
            <a:t>Data preparation </a:t>
          </a:r>
          <a:endParaRPr lang="en-US"/>
        </a:p>
      </dgm:t>
    </dgm:pt>
    <dgm:pt modelId="{4D5B844A-6373-4B7C-BA66-28793E61F7D0}" type="parTrans" cxnId="{B7615668-760C-40C1-964B-D42D4FC91E5F}">
      <dgm:prSet/>
      <dgm:spPr/>
      <dgm:t>
        <a:bodyPr/>
        <a:lstStyle/>
        <a:p>
          <a:endParaRPr lang="en-US"/>
        </a:p>
      </dgm:t>
    </dgm:pt>
    <dgm:pt modelId="{7461F914-CA7E-450C-8788-3EFC81E6B1BA}" type="sibTrans" cxnId="{B7615668-760C-40C1-964B-D42D4FC91E5F}">
      <dgm:prSet/>
      <dgm:spPr/>
      <dgm:t>
        <a:bodyPr/>
        <a:lstStyle/>
        <a:p>
          <a:endParaRPr lang="en-US"/>
        </a:p>
      </dgm:t>
    </dgm:pt>
    <dgm:pt modelId="{7A2B33F6-12B8-4007-8530-F66270C6F536}">
      <dgm:prSet/>
      <dgm:spPr/>
      <dgm:t>
        <a:bodyPr/>
        <a:lstStyle/>
        <a:p>
          <a:r>
            <a:rPr lang="en-GB"/>
            <a:t>Exploratory data analysis</a:t>
          </a:r>
          <a:endParaRPr lang="en-US"/>
        </a:p>
      </dgm:t>
    </dgm:pt>
    <dgm:pt modelId="{F07E93EA-52BD-4BD5-B4D9-138F4709A7CE}" type="parTrans" cxnId="{1561419E-58FF-4E32-BB83-0E04C273F2A6}">
      <dgm:prSet/>
      <dgm:spPr/>
      <dgm:t>
        <a:bodyPr/>
        <a:lstStyle/>
        <a:p>
          <a:endParaRPr lang="en-US"/>
        </a:p>
      </dgm:t>
    </dgm:pt>
    <dgm:pt modelId="{FFC1C7FC-75D8-47CF-93D0-D8001B591BAC}" type="sibTrans" cxnId="{1561419E-58FF-4E32-BB83-0E04C273F2A6}">
      <dgm:prSet/>
      <dgm:spPr/>
      <dgm:t>
        <a:bodyPr/>
        <a:lstStyle/>
        <a:p>
          <a:endParaRPr lang="en-US"/>
        </a:p>
      </dgm:t>
    </dgm:pt>
    <dgm:pt modelId="{AECCCCDD-5DB7-476C-9F49-C901BAA0847D}">
      <dgm:prSet/>
      <dgm:spPr/>
      <dgm:t>
        <a:bodyPr/>
        <a:lstStyle/>
        <a:p>
          <a:r>
            <a:rPr lang="en-GB"/>
            <a:t>Applying models</a:t>
          </a:r>
          <a:endParaRPr lang="en-US"/>
        </a:p>
      </dgm:t>
    </dgm:pt>
    <dgm:pt modelId="{EF20C031-3A1C-4C30-9104-C56925ED5AC0}" type="parTrans" cxnId="{C8F8C60F-5AA5-42D0-A322-B5B025A30565}">
      <dgm:prSet/>
      <dgm:spPr/>
      <dgm:t>
        <a:bodyPr/>
        <a:lstStyle/>
        <a:p>
          <a:endParaRPr lang="en-US"/>
        </a:p>
      </dgm:t>
    </dgm:pt>
    <dgm:pt modelId="{9CF6FAE7-58EF-4D22-A7D2-6C3A1F612E81}" type="sibTrans" cxnId="{C8F8C60F-5AA5-42D0-A322-B5B025A30565}">
      <dgm:prSet/>
      <dgm:spPr/>
      <dgm:t>
        <a:bodyPr/>
        <a:lstStyle/>
        <a:p>
          <a:endParaRPr lang="en-US"/>
        </a:p>
      </dgm:t>
    </dgm:pt>
    <dgm:pt modelId="{A6130123-A67A-41CA-9043-45A7298ADA05}">
      <dgm:prSet/>
      <dgm:spPr/>
      <dgm:t>
        <a:bodyPr/>
        <a:lstStyle/>
        <a:p>
          <a:r>
            <a:rPr lang="en-GB"/>
            <a:t>Interpreting findings</a:t>
          </a:r>
          <a:endParaRPr lang="en-US"/>
        </a:p>
      </dgm:t>
    </dgm:pt>
    <dgm:pt modelId="{AC712917-3E69-4AAF-8458-4D35E88569F5}" type="parTrans" cxnId="{2B164E6D-81D8-4926-BDFF-240DD62D4236}">
      <dgm:prSet/>
      <dgm:spPr/>
      <dgm:t>
        <a:bodyPr/>
        <a:lstStyle/>
        <a:p>
          <a:endParaRPr lang="en-US"/>
        </a:p>
      </dgm:t>
    </dgm:pt>
    <dgm:pt modelId="{A4B3E99D-3DB9-4BC6-81E6-03CC8280710C}" type="sibTrans" cxnId="{2B164E6D-81D8-4926-BDFF-240DD62D4236}">
      <dgm:prSet/>
      <dgm:spPr/>
      <dgm:t>
        <a:bodyPr/>
        <a:lstStyle/>
        <a:p>
          <a:endParaRPr lang="en-US"/>
        </a:p>
      </dgm:t>
    </dgm:pt>
    <dgm:pt modelId="{4CCFD85E-65D0-4A20-A650-F6B5C06F5FD3}" type="pres">
      <dgm:prSet presAssocID="{74598278-57BE-485C-AFF8-12A82FEE7049}" presName="Name0" presStyleCnt="0">
        <dgm:presLayoutVars>
          <dgm:dir/>
          <dgm:resizeHandles val="exact"/>
        </dgm:presLayoutVars>
      </dgm:prSet>
      <dgm:spPr/>
    </dgm:pt>
    <dgm:pt modelId="{C0EB3726-3706-4615-9AD2-D8C2E4304A30}" type="pres">
      <dgm:prSet presAssocID="{362ECADD-F134-4637-9CEE-88D06A2B8F04}" presName="node" presStyleLbl="node1" presStyleIdx="0" presStyleCnt="6">
        <dgm:presLayoutVars>
          <dgm:bulletEnabled val="1"/>
        </dgm:presLayoutVars>
      </dgm:prSet>
      <dgm:spPr/>
    </dgm:pt>
    <dgm:pt modelId="{8842859D-8E87-4C06-8C7F-AA7966F4516E}" type="pres">
      <dgm:prSet presAssocID="{E4D156DD-7C16-45D1-968D-6A32DEFBED6B}" presName="sibTrans" presStyleLbl="sibTrans1D1" presStyleIdx="0" presStyleCnt="5"/>
      <dgm:spPr/>
    </dgm:pt>
    <dgm:pt modelId="{1AA1E149-50A3-4F3C-B778-3B28F76890FB}" type="pres">
      <dgm:prSet presAssocID="{E4D156DD-7C16-45D1-968D-6A32DEFBED6B}" presName="connectorText" presStyleLbl="sibTrans1D1" presStyleIdx="0" presStyleCnt="5"/>
      <dgm:spPr/>
    </dgm:pt>
    <dgm:pt modelId="{5BAB08EC-70B6-4026-83AA-349842F4E7A3}" type="pres">
      <dgm:prSet presAssocID="{29D67F29-02C4-4077-A557-63CB719F4892}" presName="node" presStyleLbl="node1" presStyleIdx="1" presStyleCnt="6">
        <dgm:presLayoutVars>
          <dgm:bulletEnabled val="1"/>
        </dgm:presLayoutVars>
      </dgm:prSet>
      <dgm:spPr/>
    </dgm:pt>
    <dgm:pt modelId="{1F2950F5-052A-4AD7-A127-F8C99DB14A39}" type="pres">
      <dgm:prSet presAssocID="{E8BB6FC6-C7C8-422F-897A-4283830FAAA2}" presName="sibTrans" presStyleLbl="sibTrans1D1" presStyleIdx="1" presStyleCnt="5"/>
      <dgm:spPr/>
    </dgm:pt>
    <dgm:pt modelId="{64C1FECE-85C3-4D34-8EF2-CA8EB97DB263}" type="pres">
      <dgm:prSet presAssocID="{E8BB6FC6-C7C8-422F-897A-4283830FAAA2}" presName="connectorText" presStyleLbl="sibTrans1D1" presStyleIdx="1" presStyleCnt="5"/>
      <dgm:spPr/>
    </dgm:pt>
    <dgm:pt modelId="{BE7DFD13-D68F-4381-9190-2262F6EE9FBB}" type="pres">
      <dgm:prSet presAssocID="{16DEB661-21A4-4593-BFBB-08D6952DF14E}" presName="node" presStyleLbl="node1" presStyleIdx="2" presStyleCnt="6">
        <dgm:presLayoutVars>
          <dgm:bulletEnabled val="1"/>
        </dgm:presLayoutVars>
      </dgm:prSet>
      <dgm:spPr/>
    </dgm:pt>
    <dgm:pt modelId="{DDAD54F6-382D-4165-B72E-2CAD76AAA3BA}" type="pres">
      <dgm:prSet presAssocID="{7461F914-CA7E-450C-8788-3EFC81E6B1BA}" presName="sibTrans" presStyleLbl="sibTrans1D1" presStyleIdx="2" presStyleCnt="5"/>
      <dgm:spPr/>
    </dgm:pt>
    <dgm:pt modelId="{0B19AF65-F0E4-44F2-830A-73086C3AFEE9}" type="pres">
      <dgm:prSet presAssocID="{7461F914-CA7E-450C-8788-3EFC81E6B1BA}" presName="connectorText" presStyleLbl="sibTrans1D1" presStyleIdx="2" presStyleCnt="5"/>
      <dgm:spPr/>
    </dgm:pt>
    <dgm:pt modelId="{85440161-A3B4-4DC6-BD68-023A63756829}" type="pres">
      <dgm:prSet presAssocID="{7A2B33F6-12B8-4007-8530-F66270C6F536}" presName="node" presStyleLbl="node1" presStyleIdx="3" presStyleCnt="6">
        <dgm:presLayoutVars>
          <dgm:bulletEnabled val="1"/>
        </dgm:presLayoutVars>
      </dgm:prSet>
      <dgm:spPr/>
    </dgm:pt>
    <dgm:pt modelId="{00A2C9D2-C3E6-4C84-8D03-090D36176C06}" type="pres">
      <dgm:prSet presAssocID="{FFC1C7FC-75D8-47CF-93D0-D8001B591BAC}" presName="sibTrans" presStyleLbl="sibTrans1D1" presStyleIdx="3" presStyleCnt="5"/>
      <dgm:spPr/>
    </dgm:pt>
    <dgm:pt modelId="{CAD008F3-19B7-4587-ADC4-FCACBA531DC1}" type="pres">
      <dgm:prSet presAssocID="{FFC1C7FC-75D8-47CF-93D0-D8001B591BAC}" presName="connectorText" presStyleLbl="sibTrans1D1" presStyleIdx="3" presStyleCnt="5"/>
      <dgm:spPr/>
    </dgm:pt>
    <dgm:pt modelId="{7B44CF75-13A7-402A-B28C-10240FE7C803}" type="pres">
      <dgm:prSet presAssocID="{AECCCCDD-5DB7-476C-9F49-C901BAA0847D}" presName="node" presStyleLbl="node1" presStyleIdx="4" presStyleCnt="6">
        <dgm:presLayoutVars>
          <dgm:bulletEnabled val="1"/>
        </dgm:presLayoutVars>
      </dgm:prSet>
      <dgm:spPr/>
    </dgm:pt>
    <dgm:pt modelId="{0A261594-C7FC-4B52-B0A1-351490971CA8}" type="pres">
      <dgm:prSet presAssocID="{9CF6FAE7-58EF-4D22-A7D2-6C3A1F612E81}" presName="sibTrans" presStyleLbl="sibTrans1D1" presStyleIdx="4" presStyleCnt="5"/>
      <dgm:spPr/>
    </dgm:pt>
    <dgm:pt modelId="{DE0405BE-97FC-4AD6-886B-6842632906D0}" type="pres">
      <dgm:prSet presAssocID="{9CF6FAE7-58EF-4D22-A7D2-6C3A1F612E81}" presName="connectorText" presStyleLbl="sibTrans1D1" presStyleIdx="4" presStyleCnt="5"/>
      <dgm:spPr/>
    </dgm:pt>
    <dgm:pt modelId="{B53D4C22-3D12-4983-94BF-8C0DCEADE9E2}" type="pres">
      <dgm:prSet presAssocID="{A6130123-A67A-41CA-9043-45A7298ADA05}" presName="node" presStyleLbl="node1" presStyleIdx="5" presStyleCnt="6">
        <dgm:presLayoutVars>
          <dgm:bulletEnabled val="1"/>
        </dgm:presLayoutVars>
      </dgm:prSet>
      <dgm:spPr/>
    </dgm:pt>
  </dgm:ptLst>
  <dgm:cxnLst>
    <dgm:cxn modelId="{A1EFF001-6BE0-48AE-9EC0-A564BE168B8D}" type="presOf" srcId="{16DEB661-21A4-4593-BFBB-08D6952DF14E}" destId="{BE7DFD13-D68F-4381-9190-2262F6EE9FBB}" srcOrd="0" destOrd="0" presId="urn:microsoft.com/office/officeart/2016/7/layout/RepeatingBendingProcessNew"/>
    <dgm:cxn modelId="{C8F8C60F-5AA5-42D0-A322-B5B025A30565}" srcId="{74598278-57BE-485C-AFF8-12A82FEE7049}" destId="{AECCCCDD-5DB7-476C-9F49-C901BAA0847D}" srcOrd="4" destOrd="0" parTransId="{EF20C031-3A1C-4C30-9104-C56925ED5AC0}" sibTransId="{9CF6FAE7-58EF-4D22-A7D2-6C3A1F612E81}"/>
    <dgm:cxn modelId="{E511A218-4568-4D2A-ABDF-577FEDBF7A8C}" type="presOf" srcId="{7461F914-CA7E-450C-8788-3EFC81E6B1BA}" destId="{DDAD54F6-382D-4165-B72E-2CAD76AAA3BA}" srcOrd="0" destOrd="0" presId="urn:microsoft.com/office/officeart/2016/7/layout/RepeatingBendingProcessNew"/>
    <dgm:cxn modelId="{0480D11A-7DAF-4790-BD91-FAE29D3AE84C}" type="presOf" srcId="{7461F914-CA7E-450C-8788-3EFC81E6B1BA}" destId="{0B19AF65-F0E4-44F2-830A-73086C3AFEE9}" srcOrd="1" destOrd="0" presId="urn:microsoft.com/office/officeart/2016/7/layout/RepeatingBendingProcessNew"/>
    <dgm:cxn modelId="{D0CD521F-DEA5-4FC7-84D1-C1C548A359AD}" type="presOf" srcId="{A6130123-A67A-41CA-9043-45A7298ADA05}" destId="{B53D4C22-3D12-4983-94BF-8C0DCEADE9E2}" srcOrd="0" destOrd="0" presId="urn:microsoft.com/office/officeart/2016/7/layout/RepeatingBendingProcessNew"/>
    <dgm:cxn modelId="{691B3A22-B925-4811-9065-E0C48C8CAC2D}" type="presOf" srcId="{9CF6FAE7-58EF-4D22-A7D2-6C3A1F612E81}" destId="{DE0405BE-97FC-4AD6-886B-6842632906D0}" srcOrd="1" destOrd="0" presId="urn:microsoft.com/office/officeart/2016/7/layout/RepeatingBendingProcessNew"/>
    <dgm:cxn modelId="{363F8637-C4FF-4668-B53C-9A781A89542B}" type="presOf" srcId="{FFC1C7FC-75D8-47CF-93D0-D8001B591BAC}" destId="{CAD008F3-19B7-4587-ADC4-FCACBA531DC1}" srcOrd="1" destOrd="0" presId="urn:microsoft.com/office/officeart/2016/7/layout/RepeatingBendingProcessNew"/>
    <dgm:cxn modelId="{D177BB45-4866-4CB8-9063-71E476D6F9E9}" type="presOf" srcId="{9CF6FAE7-58EF-4D22-A7D2-6C3A1F612E81}" destId="{0A261594-C7FC-4B52-B0A1-351490971CA8}" srcOrd="0" destOrd="0" presId="urn:microsoft.com/office/officeart/2016/7/layout/RepeatingBendingProcessNew"/>
    <dgm:cxn modelId="{4A008D67-6DB0-46AF-A215-F172C9C07352}" type="presOf" srcId="{74598278-57BE-485C-AFF8-12A82FEE7049}" destId="{4CCFD85E-65D0-4A20-A650-F6B5C06F5FD3}" srcOrd="0" destOrd="0" presId="urn:microsoft.com/office/officeart/2016/7/layout/RepeatingBendingProcessNew"/>
    <dgm:cxn modelId="{B7615668-760C-40C1-964B-D42D4FC91E5F}" srcId="{74598278-57BE-485C-AFF8-12A82FEE7049}" destId="{16DEB661-21A4-4593-BFBB-08D6952DF14E}" srcOrd="2" destOrd="0" parTransId="{4D5B844A-6373-4B7C-BA66-28793E61F7D0}" sibTransId="{7461F914-CA7E-450C-8788-3EFC81E6B1BA}"/>
    <dgm:cxn modelId="{5E69DD6C-0DE6-473F-96EA-2E1BBDD9EC63}" type="presOf" srcId="{E4D156DD-7C16-45D1-968D-6A32DEFBED6B}" destId="{1AA1E149-50A3-4F3C-B778-3B28F76890FB}" srcOrd="1" destOrd="0" presId="urn:microsoft.com/office/officeart/2016/7/layout/RepeatingBendingProcessNew"/>
    <dgm:cxn modelId="{2B164E6D-81D8-4926-BDFF-240DD62D4236}" srcId="{74598278-57BE-485C-AFF8-12A82FEE7049}" destId="{A6130123-A67A-41CA-9043-45A7298ADA05}" srcOrd="5" destOrd="0" parTransId="{AC712917-3E69-4AAF-8458-4D35E88569F5}" sibTransId="{A4B3E99D-3DB9-4BC6-81E6-03CC8280710C}"/>
    <dgm:cxn modelId="{2654D572-458A-4D3A-9C71-E6140F7F2614}" type="presOf" srcId="{7A2B33F6-12B8-4007-8530-F66270C6F536}" destId="{85440161-A3B4-4DC6-BD68-023A63756829}" srcOrd="0" destOrd="0" presId="urn:microsoft.com/office/officeart/2016/7/layout/RepeatingBendingProcessNew"/>
    <dgm:cxn modelId="{0733CA87-5C09-4744-A5B5-E5EBD29C56CB}" type="presOf" srcId="{E8BB6FC6-C7C8-422F-897A-4283830FAAA2}" destId="{64C1FECE-85C3-4D34-8EF2-CA8EB97DB263}" srcOrd="1" destOrd="0" presId="urn:microsoft.com/office/officeart/2016/7/layout/RepeatingBendingProcessNew"/>
    <dgm:cxn modelId="{F1C50E8C-FB26-4317-95AD-6102C02568DE}" type="presOf" srcId="{E4D156DD-7C16-45D1-968D-6A32DEFBED6B}" destId="{8842859D-8E87-4C06-8C7F-AA7966F4516E}" srcOrd="0" destOrd="0" presId="urn:microsoft.com/office/officeart/2016/7/layout/RepeatingBendingProcessNew"/>
    <dgm:cxn modelId="{1561419E-58FF-4E32-BB83-0E04C273F2A6}" srcId="{74598278-57BE-485C-AFF8-12A82FEE7049}" destId="{7A2B33F6-12B8-4007-8530-F66270C6F536}" srcOrd="3" destOrd="0" parTransId="{F07E93EA-52BD-4BD5-B4D9-138F4709A7CE}" sibTransId="{FFC1C7FC-75D8-47CF-93D0-D8001B591BAC}"/>
    <dgm:cxn modelId="{DBE58AA5-F02A-4324-A6E7-0260B080EDAC}" type="presOf" srcId="{29D67F29-02C4-4077-A557-63CB719F4892}" destId="{5BAB08EC-70B6-4026-83AA-349842F4E7A3}" srcOrd="0" destOrd="0" presId="urn:microsoft.com/office/officeart/2016/7/layout/RepeatingBendingProcessNew"/>
    <dgm:cxn modelId="{3556E8C5-A99F-4942-AC49-959EDBE983FE}" srcId="{74598278-57BE-485C-AFF8-12A82FEE7049}" destId="{29D67F29-02C4-4077-A557-63CB719F4892}" srcOrd="1" destOrd="0" parTransId="{EFF7040A-D68F-4F3B-9D89-220BFE9C41FD}" sibTransId="{E8BB6FC6-C7C8-422F-897A-4283830FAAA2}"/>
    <dgm:cxn modelId="{CDD716D7-8B4C-479F-A966-85D54B8CFE92}" type="presOf" srcId="{FFC1C7FC-75D8-47CF-93D0-D8001B591BAC}" destId="{00A2C9D2-C3E6-4C84-8D03-090D36176C06}" srcOrd="0" destOrd="0" presId="urn:microsoft.com/office/officeart/2016/7/layout/RepeatingBendingProcessNew"/>
    <dgm:cxn modelId="{48DDF5DB-AD20-4FEA-B2F4-B0AB13DE69F8}" type="presOf" srcId="{362ECADD-F134-4637-9CEE-88D06A2B8F04}" destId="{C0EB3726-3706-4615-9AD2-D8C2E4304A30}" srcOrd="0" destOrd="0" presId="urn:microsoft.com/office/officeart/2016/7/layout/RepeatingBendingProcessNew"/>
    <dgm:cxn modelId="{2529EBDD-55E5-43F0-9A83-2E797B1D552D}" type="presOf" srcId="{AECCCCDD-5DB7-476C-9F49-C901BAA0847D}" destId="{7B44CF75-13A7-402A-B28C-10240FE7C803}" srcOrd="0" destOrd="0" presId="urn:microsoft.com/office/officeart/2016/7/layout/RepeatingBendingProcessNew"/>
    <dgm:cxn modelId="{6CD2D3F9-19D7-4F2D-B9EF-942051E1F408}" srcId="{74598278-57BE-485C-AFF8-12A82FEE7049}" destId="{362ECADD-F134-4637-9CEE-88D06A2B8F04}" srcOrd="0" destOrd="0" parTransId="{638A6D32-C470-4159-831A-6F25AEE7BC09}" sibTransId="{E4D156DD-7C16-45D1-968D-6A32DEFBED6B}"/>
    <dgm:cxn modelId="{5D8497FD-811E-4E5C-B843-E1304090D833}" type="presOf" srcId="{E8BB6FC6-C7C8-422F-897A-4283830FAAA2}" destId="{1F2950F5-052A-4AD7-A127-F8C99DB14A39}" srcOrd="0" destOrd="0" presId="urn:microsoft.com/office/officeart/2016/7/layout/RepeatingBendingProcessNew"/>
    <dgm:cxn modelId="{1674CE9D-43FB-499B-8B7F-6B6BEE99D8CD}" type="presParOf" srcId="{4CCFD85E-65D0-4A20-A650-F6B5C06F5FD3}" destId="{C0EB3726-3706-4615-9AD2-D8C2E4304A30}" srcOrd="0" destOrd="0" presId="urn:microsoft.com/office/officeart/2016/7/layout/RepeatingBendingProcessNew"/>
    <dgm:cxn modelId="{98E22EB9-64DC-4A27-B571-28FAF620DBBB}" type="presParOf" srcId="{4CCFD85E-65D0-4A20-A650-F6B5C06F5FD3}" destId="{8842859D-8E87-4C06-8C7F-AA7966F4516E}" srcOrd="1" destOrd="0" presId="urn:microsoft.com/office/officeart/2016/7/layout/RepeatingBendingProcessNew"/>
    <dgm:cxn modelId="{C7D065EA-CEB4-4D36-866A-DA691311C3B3}" type="presParOf" srcId="{8842859D-8E87-4C06-8C7F-AA7966F4516E}" destId="{1AA1E149-50A3-4F3C-B778-3B28F76890FB}" srcOrd="0" destOrd="0" presId="urn:microsoft.com/office/officeart/2016/7/layout/RepeatingBendingProcessNew"/>
    <dgm:cxn modelId="{1C16B3DD-FC3C-403F-95D3-11E4E6CAF9DD}" type="presParOf" srcId="{4CCFD85E-65D0-4A20-A650-F6B5C06F5FD3}" destId="{5BAB08EC-70B6-4026-83AA-349842F4E7A3}" srcOrd="2" destOrd="0" presId="urn:microsoft.com/office/officeart/2016/7/layout/RepeatingBendingProcessNew"/>
    <dgm:cxn modelId="{55683E74-5C7A-4BD1-A271-54C6BB3BD9F0}" type="presParOf" srcId="{4CCFD85E-65D0-4A20-A650-F6B5C06F5FD3}" destId="{1F2950F5-052A-4AD7-A127-F8C99DB14A39}" srcOrd="3" destOrd="0" presId="urn:microsoft.com/office/officeart/2016/7/layout/RepeatingBendingProcessNew"/>
    <dgm:cxn modelId="{9B34E056-C233-4E0F-B578-38DA2F184249}" type="presParOf" srcId="{1F2950F5-052A-4AD7-A127-F8C99DB14A39}" destId="{64C1FECE-85C3-4D34-8EF2-CA8EB97DB263}" srcOrd="0" destOrd="0" presId="urn:microsoft.com/office/officeart/2016/7/layout/RepeatingBendingProcessNew"/>
    <dgm:cxn modelId="{6AD0311C-DE8C-4C15-A24B-2F2517C33015}" type="presParOf" srcId="{4CCFD85E-65D0-4A20-A650-F6B5C06F5FD3}" destId="{BE7DFD13-D68F-4381-9190-2262F6EE9FBB}" srcOrd="4" destOrd="0" presId="urn:microsoft.com/office/officeart/2016/7/layout/RepeatingBendingProcessNew"/>
    <dgm:cxn modelId="{5A7D0E83-7EBD-4C5A-9DBA-E3F9B2D66159}" type="presParOf" srcId="{4CCFD85E-65D0-4A20-A650-F6B5C06F5FD3}" destId="{DDAD54F6-382D-4165-B72E-2CAD76AAA3BA}" srcOrd="5" destOrd="0" presId="urn:microsoft.com/office/officeart/2016/7/layout/RepeatingBendingProcessNew"/>
    <dgm:cxn modelId="{A9DE1620-BFD2-47AF-87A9-47A6FE03F36E}" type="presParOf" srcId="{DDAD54F6-382D-4165-B72E-2CAD76AAA3BA}" destId="{0B19AF65-F0E4-44F2-830A-73086C3AFEE9}" srcOrd="0" destOrd="0" presId="urn:microsoft.com/office/officeart/2016/7/layout/RepeatingBendingProcessNew"/>
    <dgm:cxn modelId="{8CB1EA2F-5434-4179-8143-90FCB52E075A}" type="presParOf" srcId="{4CCFD85E-65D0-4A20-A650-F6B5C06F5FD3}" destId="{85440161-A3B4-4DC6-BD68-023A63756829}" srcOrd="6" destOrd="0" presId="urn:microsoft.com/office/officeart/2016/7/layout/RepeatingBendingProcessNew"/>
    <dgm:cxn modelId="{5A33361A-3C8D-4B37-91CA-5EC76EA86E75}" type="presParOf" srcId="{4CCFD85E-65D0-4A20-A650-F6B5C06F5FD3}" destId="{00A2C9D2-C3E6-4C84-8D03-090D36176C06}" srcOrd="7" destOrd="0" presId="urn:microsoft.com/office/officeart/2016/7/layout/RepeatingBendingProcessNew"/>
    <dgm:cxn modelId="{1A59564A-A8E9-47ED-AD14-2315DB890191}" type="presParOf" srcId="{00A2C9D2-C3E6-4C84-8D03-090D36176C06}" destId="{CAD008F3-19B7-4587-ADC4-FCACBA531DC1}" srcOrd="0" destOrd="0" presId="urn:microsoft.com/office/officeart/2016/7/layout/RepeatingBendingProcessNew"/>
    <dgm:cxn modelId="{EF9D4C70-583D-4A00-A918-DB1D1F6A44F4}" type="presParOf" srcId="{4CCFD85E-65D0-4A20-A650-F6B5C06F5FD3}" destId="{7B44CF75-13A7-402A-B28C-10240FE7C803}" srcOrd="8" destOrd="0" presId="urn:microsoft.com/office/officeart/2016/7/layout/RepeatingBendingProcessNew"/>
    <dgm:cxn modelId="{AE0B3B8D-FA57-4D63-9F99-F64E590249B4}" type="presParOf" srcId="{4CCFD85E-65D0-4A20-A650-F6B5C06F5FD3}" destId="{0A261594-C7FC-4B52-B0A1-351490971CA8}" srcOrd="9" destOrd="0" presId="urn:microsoft.com/office/officeart/2016/7/layout/RepeatingBendingProcessNew"/>
    <dgm:cxn modelId="{93C4D740-6487-4185-91F6-A3C35F929BAB}" type="presParOf" srcId="{0A261594-C7FC-4B52-B0A1-351490971CA8}" destId="{DE0405BE-97FC-4AD6-886B-6842632906D0}" srcOrd="0" destOrd="0" presId="urn:microsoft.com/office/officeart/2016/7/layout/RepeatingBendingProcessNew"/>
    <dgm:cxn modelId="{3758CEBD-EC8D-459E-BFB1-1C7D854FD0E0}" type="presParOf" srcId="{4CCFD85E-65D0-4A20-A650-F6B5C06F5FD3}" destId="{B53D4C22-3D12-4983-94BF-8C0DCEADE9E2}"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D1F13-5775-4236-936F-CF526CA0D83C}">
      <dsp:nvSpPr>
        <dsp:cNvPr id="0" name=""/>
        <dsp:cNvSpPr/>
      </dsp:nvSpPr>
      <dsp:spPr>
        <a:xfrm>
          <a:off x="0" y="0"/>
          <a:ext cx="603465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DF57019-7120-4FBC-8463-A47A03C8C9E2}">
      <dsp:nvSpPr>
        <dsp:cNvPr id="0" name=""/>
        <dsp:cNvSpPr/>
      </dsp:nvSpPr>
      <dsp:spPr>
        <a:xfrm>
          <a:off x="0" y="0"/>
          <a:ext cx="6034656" cy="1408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Nano influencer –  </a:t>
          </a:r>
          <a:r>
            <a:rPr lang="en-GB" sz="2100" b="0" i="0" kern="1200"/>
            <a:t>A nano-influencer is an individual on social media who has a relatively small but highly engaged and loyal following.</a:t>
          </a:r>
          <a:r>
            <a:rPr lang="en-GB" sz="2100" kern="1200"/>
            <a:t> Typically, they have followers &lt; 10k </a:t>
          </a:r>
          <a:endParaRPr lang="en-US" sz="2100" kern="1200"/>
        </a:p>
      </dsp:txBody>
      <dsp:txXfrm>
        <a:off x="0" y="0"/>
        <a:ext cx="6034656" cy="1408063"/>
      </dsp:txXfrm>
    </dsp:sp>
    <dsp:sp modelId="{4487BC5B-0AA3-47C5-8D44-22B30F75270A}">
      <dsp:nvSpPr>
        <dsp:cNvPr id="0" name=""/>
        <dsp:cNvSpPr/>
      </dsp:nvSpPr>
      <dsp:spPr>
        <a:xfrm>
          <a:off x="0" y="1408063"/>
          <a:ext cx="603465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55192FA-24F9-40B2-9CD0-B0E799F40D24}">
      <dsp:nvSpPr>
        <dsp:cNvPr id="0" name=""/>
        <dsp:cNvSpPr/>
      </dsp:nvSpPr>
      <dsp:spPr>
        <a:xfrm>
          <a:off x="0" y="1408063"/>
          <a:ext cx="6034656" cy="1408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Micro influencer- </a:t>
          </a:r>
          <a:r>
            <a:rPr lang="en-GB" sz="2100" b="0" i="0" kern="1200"/>
            <a:t>A micro-influencer is an individual on social media who has a moderately sized and engaged following, typically ranging from 10k to 100k followers. </a:t>
          </a:r>
          <a:endParaRPr lang="en-US" sz="2100" kern="1200"/>
        </a:p>
      </dsp:txBody>
      <dsp:txXfrm>
        <a:off x="0" y="1408063"/>
        <a:ext cx="6034656" cy="1408063"/>
      </dsp:txXfrm>
    </dsp:sp>
    <dsp:sp modelId="{8B4CD09D-3387-4EEE-8BD1-91DA7CD4D3CC}">
      <dsp:nvSpPr>
        <dsp:cNvPr id="0" name=""/>
        <dsp:cNvSpPr/>
      </dsp:nvSpPr>
      <dsp:spPr>
        <a:xfrm>
          <a:off x="0" y="2816127"/>
          <a:ext cx="603465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1A56512-04A7-45AC-BC18-EABCD1340CA6}">
      <dsp:nvSpPr>
        <dsp:cNvPr id="0" name=""/>
        <dsp:cNvSpPr/>
      </dsp:nvSpPr>
      <dsp:spPr>
        <a:xfrm>
          <a:off x="0" y="2816126"/>
          <a:ext cx="6034656" cy="1408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Macro influencer-  </a:t>
          </a:r>
          <a:r>
            <a:rPr lang="en-GB" sz="2100" b="0" i="0" kern="1200"/>
            <a:t>A macro-influencer is an individual on social media who has a large and often extensive following, typically ranging from (100k – 1M)</a:t>
          </a:r>
          <a:endParaRPr lang="en-US" sz="2100" kern="1200"/>
        </a:p>
      </dsp:txBody>
      <dsp:txXfrm>
        <a:off x="0" y="2816126"/>
        <a:ext cx="6034656" cy="1408063"/>
      </dsp:txXfrm>
    </dsp:sp>
    <dsp:sp modelId="{1E0FBDDD-FDE3-4F2A-B1D8-8EA0405EBD3B}">
      <dsp:nvSpPr>
        <dsp:cNvPr id="0" name=""/>
        <dsp:cNvSpPr/>
      </dsp:nvSpPr>
      <dsp:spPr>
        <a:xfrm>
          <a:off x="0" y="4224190"/>
          <a:ext cx="603465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0572841-AC66-4CB8-A605-4039539ED959}">
      <dsp:nvSpPr>
        <dsp:cNvPr id="0" name=""/>
        <dsp:cNvSpPr/>
      </dsp:nvSpPr>
      <dsp:spPr>
        <a:xfrm>
          <a:off x="0" y="4224190"/>
          <a:ext cx="6034656" cy="1408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Mega influencer- </a:t>
          </a:r>
          <a:r>
            <a:rPr lang="en-GB" sz="2100" b="0" i="0" kern="1200"/>
            <a:t>A mega influencer is an individual on social media who has an exceptionally large and influential following, typically they have millions of followers</a:t>
          </a:r>
          <a:endParaRPr lang="en-US" sz="2100" kern="1200"/>
        </a:p>
      </dsp:txBody>
      <dsp:txXfrm>
        <a:off x="0" y="4224190"/>
        <a:ext cx="6034656" cy="1408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2859D-8E87-4C06-8C7F-AA7966F4516E}">
      <dsp:nvSpPr>
        <dsp:cNvPr id="0" name=""/>
        <dsp:cNvSpPr/>
      </dsp:nvSpPr>
      <dsp:spPr>
        <a:xfrm>
          <a:off x="2743086" y="781246"/>
          <a:ext cx="599051" cy="91440"/>
        </a:xfrm>
        <a:custGeom>
          <a:avLst/>
          <a:gdLst/>
          <a:ahLst/>
          <a:cxnLst/>
          <a:rect l="0" t="0" r="0" b="0"/>
          <a:pathLst>
            <a:path>
              <a:moveTo>
                <a:pt x="0" y="45720"/>
              </a:moveTo>
              <a:lnTo>
                <a:pt x="59905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6871" y="823817"/>
        <a:ext cx="31482" cy="6296"/>
      </dsp:txXfrm>
    </dsp:sp>
    <dsp:sp modelId="{C0EB3726-3706-4615-9AD2-D8C2E4304A30}">
      <dsp:nvSpPr>
        <dsp:cNvPr id="0" name=""/>
        <dsp:cNvSpPr/>
      </dsp:nvSpPr>
      <dsp:spPr>
        <a:xfrm>
          <a:off x="7272" y="5681"/>
          <a:ext cx="2737614" cy="16425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145" tIns="140809" rIns="134145" bIns="140809" numCol="1" spcCol="1270" anchor="ctr" anchorCtr="0">
          <a:noAutofit/>
        </a:bodyPr>
        <a:lstStyle/>
        <a:p>
          <a:pPr marL="0" lvl="0" indent="0" algn="ctr" defTabSz="1422400">
            <a:lnSpc>
              <a:spcPct val="90000"/>
            </a:lnSpc>
            <a:spcBef>
              <a:spcPct val="0"/>
            </a:spcBef>
            <a:spcAft>
              <a:spcPct val="35000"/>
            </a:spcAft>
            <a:buNone/>
          </a:pPr>
          <a:r>
            <a:rPr lang="en-GB" sz="3200" kern="1200"/>
            <a:t>Problem statement</a:t>
          </a:r>
          <a:endParaRPr lang="en-US" sz="3200" kern="1200"/>
        </a:p>
      </dsp:txBody>
      <dsp:txXfrm>
        <a:off x="7272" y="5681"/>
        <a:ext cx="2737614" cy="1642568"/>
      </dsp:txXfrm>
    </dsp:sp>
    <dsp:sp modelId="{1F2950F5-052A-4AD7-A127-F8C99DB14A39}">
      <dsp:nvSpPr>
        <dsp:cNvPr id="0" name=""/>
        <dsp:cNvSpPr/>
      </dsp:nvSpPr>
      <dsp:spPr>
        <a:xfrm>
          <a:off x="6110352" y="781246"/>
          <a:ext cx="599051" cy="91440"/>
        </a:xfrm>
        <a:custGeom>
          <a:avLst/>
          <a:gdLst/>
          <a:ahLst/>
          <a:cxnLst/>
          <a:rect l="0" t="0" r="0" b="0"/>
          <a:pathLst>
            <a:path>
              <a:moveTo>
                <a:pt x="0" y="45720"/>
              </a:moveTo>
              <a:lnTo>
                <a:pt x="59905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94136" y="823817"/>
        <a:ext cx="31482" cy="6296"/>
      </dsp:txXfrm>
    </dsp:sp>
    <dsp:sp modelId="{5BAB08EC-70B6-4026-83AA-349842F4E7A3}">
      <dsp:nvSpPr>
        <dsp:cNvPr id="0" name=""/>
        <dsp:cNvSpPr/>
      </dsp:nvSpPr>
      <dsp:spPr>
        <a:xfrm>
          <a:off x="3374537" y="5681"/>
          <a:ext cx="2737614" cy="16425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145" tIns="140809" rIns="134145" bIns="140809" numCol="1" spcCol="1270" anchor="ctr" anchorCtr="0">
          <a:noAutofit/>
        </a:bodyPr>
        <a:lstStyle/>
        <a:p>
          <a:pPr marL="0" lvl="0" indent="0" algn="ctr" defTabSz="1422400">
            <a:lnSpc>
              <a:spcPct val="90000"/>
            </a:lnSpc>
            <a:spcBef>
              <a:spcPct val="0"/>
            </a:spcBef>
            <a:spcAft>
              <a:spcPct val="35000"/>
            </a:spcAft>
            <a:buNone/>
          </a:pPr>
          <a:r>
            <a:rPr lang="en-GB" sz="3200" kern="1200"/>
            <a:t>Data collection</a:t>
          </a:r>
          <a:endParaRPr lang="en-US" sz="3200" kern="1200"/>
        </a:p>
      </dsp:txBody>
      <dsp:txXfrm>
        <a:off x="3374537" y="5681"/>
        <a:ext cx="2737614" cy="1642568"/>
      </dsp:txXfrm>
    </dsp:sp>
    <dsp:sp modelId="{DDAD54F6-382D-4165-B72E-2CAD76AAA3BA}">
      <dsp:nvSpPr>
        <dsp:cNvPr id="0" name=""/>
        <dsp:cNvSpPr/>
      </dsp:nvSpPr>
      <dsp:spPr>
        <a:xfrm>
          <a:off x="1376079" y="1646450"/>
          <a:ext cx="6734530" cy="599051"/>
        </a:xfrm>
        <a:custGeom>
          <a:avLst/>
          <a:gdLst/>
          <a:ahLst/>
          <a:cxnLst/>
          <a:rect l="0" t="0" r="0" b="0"/>
          <a:pathLst>
            <a:path>
              <a:moveTo>
                <a:pt x="6734530" y="0"/>
              </a:moveTo>
              <a:lnTo>
                <a:pt x="6734530" y="316625"/>
              </a:lnTo>
              <a:lnTo>
                <a:pt x="0" y="316625"/>
              </a:lnTo>
              <a:lnTo>
                <a:pt x="0" y="59905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4247" y="1942827"/>
        <a:ext cx="338195" cy="6296"/>
      </dsp:txXfrm>
    </dsp:sp>
    <dsp:sp modelId="{BE7DFD13-D68F-4381-9190-2262F6EE9FBB}">
      <dsp:nvSpPr>
        <dsp:cNvPr id="0" name=""/>
        <dsp:cNvSpPr/>
      </dsp:nvSpPr>
      <dsp:spPr>
        <a:xfrm>
          <a:off x="6741803" y="5681"/>
          <a:ext cx="2737614" cy="16425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145" tIns="140809" rIns="134145" bIns="140809" numCol="1" spcCol="1270" anchor="ctr" anchorCtr="0">
          <a:noAutofit/>
        </a:bodyPr>
        <a:lstStyle/>
        <a:p>
          <a:pPr marL="0" lvl="0" indent="0" algn="ctr" defTabSz="1422400">
            <a:lnSpc>
              <a:spcPct val="90000"/>
            </a:lnSpc>
            <a:spcBef>
              <a:spcPct val="0"/>
            </a:spcBef>
            <a:spcAft>
              <a:spcPct val="35000"/>
            </a:spcAft>
            <a:buNone/>
          </a:pPr>
          <a:r>
            <a:rPr lang="en-GB" sz="3200" kern="1200"/>
            <a:t>Data preparation </a:t>
          </a:r>
          <a:endParaRPr lang="en-US" sz="3200" kern="1200"/>
        </a:p>
      </dsp:txBody>
      <dsp:txXfrm>
        <a:off x="6741803" y="5681"/>
        <a:ext cx="2737614" cy="1642568"/>
      </dsp:txXfrm>
    </dsp:sp>
    <dsp:sp modelId="{00A2C9D2-C3E6-4C84-8D03-090D36176C06}">
      <dsp:nvSpPr>
        <dsp:cNvPr id="0" name=""/>
        <dsp:cNvSpPr/>
      </dsp:nvSpPr>
      <dsp:spPr>
        <a:xfrm>
          <a:off x="2743086" y="3053465"/>
          <a:ext cx="599051" cy="91440"/>
        </a:xfrm>
        <a:custGeom>
          <a:avLst/>
          <a:gdLst/>
          <a:ahLst/>
          <a:cxnLst/>
          <a:rect l="0" t="0" r="0" b="0"/>
          <a:pathLst>
            <a:path>
              <a:moveTo>
                <a:pt x="0" y="45720"/>
              </a:moveTo>
              <a:lnTo>
                <a:pt x="59905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6871" y="3096037"/>
        <a:ext cx="31482" cy="6296"/>
      </dsp:txXfrm>
    </dsp:sp>
    <dsp:sp modelId="{85440161-A3B4-4DC6-BD68-023A63756829}">
      <dsp:nvSpPr>
        <dsp:cNvPr id="0" name=""/>
        <dsp:cNvSpPr/>
      </dsp:nvSpPr>
      <dsp:spPr>
        <a:xfrm>
          <a:off x="7272" y="2277901"/>
          <a:ext cx="2737614" cy="16425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145" tIns="140809" rIns="134145" bIns="140809" numCol="1" spcCol="1270" anchor="ctr" anchorCtr="0">
          <a:noAutofit/>
        </a:bodyPr>
        <a:lstStyle/>
        <a:p>
          <a:pPr marL="0" lvl="0" indent="0" algn="ctr" defTabSz="1422400">
            <a:lnSpc>
              <a:spcPct val="90000"/>
            </a:lnSpc>
            <a:spcBef>
              <a:spcPct val="0"/>
            </a:spcBef>
            <a:spcAft>
              <a:spcPct val="35000"/>
            </a:spcAft>
            <a:buNone/>
          </a:pPr>
          <a:r>
            <a:rPr lang="en-GB" sz="3200" kern="1200"/>
            <a:t>Exploratory data analysis</a:t>
          </a:r>
          <a:endParaRPr lang="en-US" sz="3200" kern="1200"/>
        </a:p>
      </dsp:txBody>
      <dsp:txXfrm>
        <a:off x="7272" y="2277901"/>
        <a:ext cx="2737614" cy="1642568"/>
      </dsp:txXfrm>
    </dsp:sp>
    <dsp:sp modelId="{0A261594-C7FC-4B52-B0A1-351490971CA8}">
      <dsp:nvSpPr>
        <dsp:cNvPr id="0" name=""/>
        <dsp:cNvSpPr/>
      </dsp:nvSpPr>
      <dsp:spPr>
        <a:xfrm>
          <a:off x="6110352" y="3053465"/>
          <a:ext cx="599051" cy="91440"/>
        </a:xfrm>
        <a:custGeom>
          <a:avLst/>
          <a:gdLst/>
          <a:ahLst/>
          <a:cxnLst/>
          <a:rect l="0" t="0" r="0" b="0"/>
          <a:pathLst>
            <a:path>
              <a:moveTo>
                <a:pt x="0" y="45720"/>
              </a:moveTo>
              <a:lnTo>
                <a:pt x="59905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94136" y="3096037"/>
        <a:ext cx="31482" cy="6296"/>
      </dsp:txXfrm>
    </dsp:sp>
    <dsp:sp modelId="{7B44CF75-13A7-402A-B28C-10240FE7C803}">
      <dsp:nvSpPr>
        <dsp:cNvPr id="0" name=""/>
        <dsp:cNvSpPr/>
      </dsp:nvSpPr>
      <dsp:spPr>
        <a:xfrm>
          <a:off x="3374537" y="2277901"/>
          <a:ext cx="2737614" cy="16425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145" tIns="140809" rIns="134145" bIns="140809" numCol="1" spcCol="1270" anchor="ctr" anchorCtr="0">
          <a:noAutofit/>
        </a:bodyPr>
        <a:lstStyle/>
        <a:p>
          <a:pPr marL="0" lvl="0" indent="0" algn="ctr" defTabSz="1422400">
            <a:lnSpc>
              <a:spcPct val="90000"/>
            </a:lnSpc>
            <a:spcBef>
              <a:spcPct val="0"/>
            </a:spcBef>
            <a:spcAft>
              <a:spcPct val="35000"/>
            </a:spcAft>
            <a:buNone/>
          </a:pPr>
          <a:r>
            <a:rPr lang="en-GB" sz="3200" kern="1200"/>
            <a:t>Applying models</a:t>
          </a:r>
          <a:endParaRPr lang="en-US" sz="3200" kern="1200"/>
        </a:p>
      </dsp:txBody>
      <dsp:txXfrm>
        <a:off x="3374537" y="2277901"/>
        <a:ext cx="2737614" cy="1642568"/>
      </dsp:txXfrm>
    </dsp:sp>
    <dsp:sp modelId="{B53D4C22-3D12-4983-94BF-8C0DCEADE9E2}">
      <dsp:nvSpPr>
        <dsp:cNvPr id="0" name=""/>
        <dsp:cNvSpPr/>
      </dsp:nvSpPr>
      <dsp:spPr>
        <a:xfrm>
          <a:off x="6741803" y="2277901"/>
          <a:ext cx="2737614" cy="16425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145" tIns="140809" rIns="134145" bIns="140809" numCol="1" spcCol="1270" anchor="ctr" anchorCtr="0">
          <a:noAutofit/>
        </a:bodyPr>
        <a:lstStyle/>
        <a:p>
          <a:pPr marL="0" lvl="0" indent="0" algn="ctr" defTabSz="1422400">
            <a:lnSpc>
              <a:spcPct val="90000"/>
            </a:lnSpc>
            <a:spcBef>
              <a:spcPct val="0"/>
            </a:spcBef>
            <a:spcAft>
              <a:spcPct val="35000"/>
            </a:spcAft>
            <a:buNone/>
          </a:pPr>
          <a:r>
            <a:rPr lang="en-GB" sz="3200" kern="1200"/>
            <a:t>Interpreting findings</a:t>
          </a:r>
          <a:endParaRPr lang="en-US" sz="3200" kern="1200"/>
        </a:p>
      </dsp:txBody>
      <dsp:txXfrm>
        <a:off x="6741803" y="2277901"/>
        <a:ext cx="2737614" cy="16425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1/24/2024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4215021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24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405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722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2004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865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911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0411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832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536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097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1/24/2024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528035269"/>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6" name="Rectangle 65">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E76F76E-CBF6-DF11-9B58-A2254903A384}"/>
              </a:ext>
            </a:extLst>
          </p:cNvPr>
          <p:cNvSpPr>
            <a:spLocks noGrp="1"/>
          </p:cNvSpPr>
          <p:nvPr>
            <p:ph type="ctrTitle"/>
          </p:nvPr>
        </p:nvSpPr>
        <p:spPr>
          <a:xfrm>
            <a:off x="4572000" y="1247140"/>
            <a:ext cx="4386006" cy="3450844"/>
          </a:xfrm>
        </p:spPr>
        <p:txBody>
          <a:bodyPr>
            <a:normAutofit/>
          </a:bodyPr>
          <a:lstStyle/>
          <a:p>
            <a:pPr>
              <a:lnSpc>
                <a:spcPct val="90000"/>
              </a:lnSpc>
              <a:spcAft>
                <a:spcPts val="800"/>
              </a:spcAft>
            </a:pPr>
            <a:r>
              <a:rPr lang="en-GB" sz="3800" b="1">
                <a:effectLst/>
                <a:latin typeface="Calibri" panose="020F0502020204030204" pitchFamily="34" charset="0"/>
                <a:ea typeface="Times New Roman" panose="02020603050405020304" pitchFamily="18" charset="0"/>
                <a:cs typeface="Times New Roman" panose="02020603050405020304" pitchFamily="18" charset="0"/>
              </a:rPr>
              <a:t>Analysing the impact of influencers: luxury handbags,</a:t>
            </a:r>
            <a:br>
              <a:rPr lang="en-GB" sz="3800">
                <a:effectLst/>
                <a:latin typeface="Calibri" panose="020F0502020204030204" pitchFamily="34" charset="0"/>
                <a:ea typeface="Times New Roman" panose="02020603050405020304" pitchFamily="18" charset="0"/>
                <a:cs typeface="Times New Roman" panose="02020603050405020304" pitchFamily="18" charset="0"/>
              </a:rPr>
            </a:br>
            <a:r>
              <a:rPr lang="en-GB" sz="3800" b="1">
                <a:effectLst/>
                <a:latin typeface="Calibri" panose="020F0502020204030204" pitchFamily="34" charset="0"/>
                <a:ea typeface="Times New Roman" panose="02020603050405020304" pitchFamily="18" charset="0"/>
                <a:cs typeface="Times New Roman" panose="02020603050405020304" pitchFamily="18" charset="0"/>
              </a:rPr>
              <a:t>using sentiment analysis        </a:t>
            </a:r>
            <a:br>
              <a:rPr lang="en-GB" sz="3800">
                <a:effectLst/>
                <a:latin typeface="Calibri" panose="020F0502020204030204" pitchFamily="34" charset="0"/>
                <a:ea typeface="Times New Roman" panose="02020603050405020304" pitchFamily="18" charset="0"/>
                <a:cs typeface="Times New Roman" panose="02020603050405020304" pitchFamily="18" charset="0"/>
              </a:rPr>
            </a:br>
            <a:endParaRPr lang="en-GB" sz="3800"/>
          </a:p>
        </p:txBody>
      </p:sp>
      <p:pic>
        <p:nvPicPr>
          <p:cNvPr id="57" name="Picture 2">
            <a:extLst>
              <a:ext uri="{FF2B5EF4-FFF2-40B4-BE49-F238E27FC236}">
                <a16:creationId xmlns:a16="http://schemas.microsoft.com/office/drawing/2014/main" id="{0651D260-50D5-389A-47D6-0AF073CA92C5}"/>
              </a:ext>
            </a:extLst>
          </p:cNvPr>
          <p:cNvPicPr>
            <a:picLocks noChangeAspect="1"/>
          </p:cNvPicPr>
          <p:nvPr/>
        </p:nvPicPr>
        <p:blipFill rotWithShape="1">
          <a:blip r:embed="rId2"/>
          <a:srcRect l="25863" r="29527" b="-1"/>
          <a:stretch/>
        </p:blipFill>
        <p:spPr>
          <a:xfrm>
            <a:off x="557785" y="968377"/>
            <a:ext cx="3370748" cy="4987033"/>
          </a:xfrm>
          <a:prstGeom prst="rect">
            <a:avLst/>
          </a:prstGeom>
        </p:spPr>
      </p:pic>
    </p:spTree>
    <p:extLst>
      <p:ext uri="{BB962C8B-B14F-4D97-AF65-F5344CB8AC3E}">
        <p14:creationId xmlns:p14="http://schemas.microsoft.com/office/powerpoint/2010/main" val="647977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704E-DC61-C59D-7498-3758A0FE419A}"/>
              </a:ext>
            </a:extLst>
          </p:cNvPr>
          <p:cNvSpPr>
            <a:spLocks noGrp="1"/>
          </p:cNvSpPr>
          <p:nvPr>
            <p:ph type="title"/>
          </p:nvPr>
        </p:nvSpPr>
        <p:spPr/>
        <p:txBody>
          <a:bodyPr>
            <a:normAutofit/>
          </a:bodyPr>
          <a:lstStyle/>
          <a:p>
            <a:r>
              <a:rPr lang="en-GB" sz="2400" dirty="0"/>
              <a:t>Comparing sentiment based on BERT model</a:t>
            </a:r>
          </a:p>
        </p:txBody>
      </p:sp>
      <p:pic>
        <p:nvPicPr>
          <p:cNvPr id="5" name="Content Placeholder 4">
            <a:extLst>
              <a:ext uri="{FF2B5EF4-FFF2-40B4-BE49-F238E27FC236}">
                <a16:creationId xmlns:a16="http://schemas.microsoft.com/office/drawing/2014/main" id="{D1AAA866-018D-A0A9-EFA9-408ACB115A59}"/>
              </a:ext>
            </a:extLst>
          </p:cNvPr>
          <p:cNvPicPr>
            <a:picLocks noGrp="1" noChangeAspect="1"/>
          </p:cNvPicPr>
          <p:nvPr>
            <p:ph idx="1"/>
          </p:nvPr>
        </p:nvPicPr>
        <p:blipFill rotWithShape="1">
          <a:blip r:embed="rId2"/>
          <a:srcRect l="6058" t="32309" r="58950" b="25604"/>
          <a:stretch/>
        </p:blipFill>
        <p:spPr>
          <a:xfrm>
            <a:off x="1713053" y="1167408"/>
            <a:ext cx="3707759" cy="2137794"/>
          </a:xfrm>
        </p:spPr>
      </p:pic>
      <p:pic>
        <p:nvPicPr>
          <p:cNvPr id="7" name="Picture 6">
            <a:extLst>
              <a:ext uri="{FF2B5EF4-FFF2-40B4-BE49-F238E27FC236}">
                <a16:creationId xmlns:a16="http://schemas.microsoft.com/office/drawing/2014/main" id="{892302D9-1968-45D9-2125-B966795E0E83}"/>
              </a:ext>
            </a:extLst>
          </p:cNvPr>
          <p:cNvPicPr>
            <a:picLocks noChangeAspect="1"/>
          </p:cNvPicPr>
          <p:nvPr/>
        </p:nvPicPr>
        <p:blipFill rotWithShape="1">
          <a:blip r:embed="rId3"/>
          <a:srcRect l="5791" t="29247" r="59937" b="30464"/>
          <a:stretch/>
        </p:blipFill>
        <p:spPr>
          <a:xfrm>
            <a:off x="1713053" y="3669175"/>
            <a:ext cx="3707758" cy="2564539"/>
          </a:xfrm>
          <a:prstGeom prst="rect">
            <a:avLst/>
          </a:prstGeom>
        </p:spPr>
      </p:pic>
      <p:pic>
        <p:nvPicPr>
          <p:cNvPr id="9" name="Picture 8">
            <a:extLst>
              <a:ext uri="{FF2B5EF4-FFF2-40B4-BE49-F238E27FC236}">
                <a16:creationId xmlns:a16="http://schemas.microsoft.com/office/drawing/2014/main" id="{5A3003F9-EAC6-27FC-8293-1EABA54E51FD}"/>
              </a:ext>
            </a:extLst>
          </p:cNvPr>
          <p:cNvPicPr>
            <a:picLocks noChangeAspect="1"/>
          </p:cNvPicPr>
          <p:nvPr/>
        </p:nvPicPr>
        <p:blipFill rotWithShape="1">
          <a:blip r:embed="rId4"/>
          <a:srcRect l="5316" t="26667" r="62406" b="27763"/>
          <a:stretch/>
        </p:blipFill>
        <p:spPr>
          <a:xfrm>
            <a:off x="6529062" y="1167408"/>
            <a:ext cx="4006720" cy="2137794"/>
          </a:xfrm>
          <a:prstGeom prst="rect">
            <a:avLst/>
          </a:prstGeom>
        </p:spPr>
      </p:pic>
      <p:pic>
        <p:nvPicPr>
          <p:cNvPr id="11" name="Picture 10">
            <a:extLst>
              <a:ext uri="{FF2B5EF4-FFF2-40B4-BE49-F238E27FC236}">
                <a16:creationId xmlns:a16="http://schemas.microsoft.com/office/drawing/2014/main" id="{0D9D7992-B7DB-CCD4-0EB5-8C11EB988C2C}"/>
              </a:ext>
            </a:extLst>
          </p:cNvPr>
          <p:cNvPicPr>
            <a:picLocks noChangeAspect="1"/>
          </p:cNvPicPr>
          <p:nvPr/>
        </p:nvPicPr>
        <p:blipFill rotWithShape="1">
          <a:blip r:embed="rId5"/>
          <a:srcRect l="5696" t="32236" r="63893" b="18650"/>
          <a:stretch/>
        </p:blipFill>
        <p:spPr>
          <a:xfrm>
            <a:off x="6447098" y="3658216"/>
            <a:ext cx="4088683" cy="2575498"/>
          </a:xfrm>
          <a:prstGeom prst="rect">
            <a:avLst/>
          </a:prstGeom>
        </p:spPr>
      </p:pic>
    </p:spTree>
    <p:extLst>
      <p:ext uri="{BB962C8B-B14F-4D97-AF65-F5344CB8AC3E}">
        <p14:creationId xmlns:p14="http://schemas.microsoft.com/office/powerpoint/2010/main" val="109071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C7793-B855-B059-C9A6-2470B6AA6302}"/>
              </a:ext>
            </a:extLst>
          </p:cNvPr>
          <p:cNvSpPr>
            <a:spLocks noGrp="1"/>
          </p:cNvSpPr>
          <p:nvPr>
            <p:ph type="title"/>
          </p:nvPr>
        </p:nvSpPr>
        <p:spPr>
          <a:xfrm>
            <a:off x="576072" y="455362"/>
            <a:ext cx="3603625" cy="1550419"/>
          </a:xfrm>
        </p:spPr>
        <p:txBody>
          <a:bodyPr>
            <a:normAutofit/>
          </a:bodyPr>
          <a:lstStyle/>
          <a:p>
            <a:pPr>
              <a:lnSpc>
                <a:spcPct val="90000"/>
              </a:lnSpc>
            </a:pPr>
            <a:r>
              <a:rPr lang="en-GB" sz="3400"/>
              <a:t>What is this dissertation about ?</a:t>
            </a:r>
          </a:p>
        </p:txBody>
      </p:sp>
      <p:sp>
        <p:nvSpPr>
          <p:cNvPr id="3" name="Content Placeholder 2">
            <a:extLst>
              <a:ext uri="{FF2B5EF4-FFF2-40B4-BE49-F238E27FC236}">
                <a16:creationId xmlns:a16="http://schemas.microsoft.com/office/drawing/2014/main" id="{46D8C39E-14B7-AFC0-E341-CD6E0B9FFA43}"/>
              </a:ext>
            </a:extLst>
          </p:cNvPr>
          <p:cNvSpPr>
            <a:spLocks noGrp="1"/>
          </p:cNvSpPr>
          <p:nvPr>
            <p:ph idx="1"/>
          </p:nvPr>
        </p:nvSpPr>
        <p:spPr>
          <a:xfrm>
            <a:off x="576072" y="2160016"/>
            <a:ext cx="3603625" cy="3926152"/>
          </a:xfrm>
        </p:spPr>
        <p:txBody>
          <a:bodyPr>
            <a:normAutofit/>
          </a:bodyPr>
          <a:lstStyle/>
          <a:p>
            <a:pPr marL="0" indent="0">
              <a:lnSpc>
                <a:spcPct val="100000"/>
              </a:lnSpc>
              <a:buNone/>
            </a:pPr>
            <a:r>
              <a:rPr lang="en-GB" sz="1900"/>
              <a:t>Analysing the impact of influencers, particularly 4 categories based on the follower's count. The study investigates the impact of social media influencers using sentiment analysis. The rise of influencers has transformed digital marketing, and we aim to understand how their content affects people's sentiments and emotions.</a:t>
            </a:r>
          </a:p>
        </p:txBody>
      </p:sp>
      <p:pic>
        <p:nvPicPr>
          <p:cNvPr id="5" name="Picture 4" descr="Question mark boxes">
            <a:extLst>
              <a:ext uri="{FF2B5EF4-FFF2-40B4-BE49-F238E27FC236}">
                <a16:creationId xmlns:a16="http://schemas.microsoft.com/office/drawing/2014/main" id="{DBEA30D9-C85D-EECE-56D5-BC1DE9BDE0FC}"/>
              </a:ext>
            </a:extLst>
          </p:cNvPr>
          <p:cNvPicPr>
            <a:picLocks noChangeAspect="1"/>
          </p:cNvPicPr>
          <p:nvPr/>
        </p:nvPicPr>
        <p:blipFill rotWithShape="1">
          <a:blip r:embed="rId2"/>
          <a:srcRect l="22414" r="16533"/>
          <a:stretch/>
        </p:blipFill>
        <p:spPr>
          <a:xfrm>
            <a:off x="4748403" y="-241150"/>
            <a:ext cx="7443597"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811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9" name="Rectangle 38">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2E107E5-EFE8-18E6-CDFB-F9F72507F3D1}"/>
              </a:ext>
            </a:extLst>
          </p:cNvPr>
          <p:cNvSpPr>
            <a:spLocks noGrp="1"/>
          </p:cNvSpPr>
          <p:nvPr>
            <p:ph type="title"/>
          </p:nvPr>
        </p:nvSpPr>
        <p:spPr>
          <a:xfrm>
            <a:off x="1388542" y="455362"/>
            <a:ext cx="3183457" cy="3392972"/>
          </a:xfrm>
        </p:spPr>
        <p:txBody>
          <a:bodyPr>
            <a:normAutofit/>
          </a:bodyPr>
          <a:lstStyle/>
          <a:p>
            <a:r>
              <a:rPr lang="en-GB" sz="4100" dirty="0"/>
              <a:t>Brief about influencers</a:t>
            </a:r>
          </a:p>
        </p:txBody>
      </p:sp>
      <p:graphicFrame>
        <p:nvGraphicFramePr>
          <p:cNvPr id="5" name="Content Placeholder 2">
            <a:extLst>
              <a:ext uri="{FF2B5EF4-FFF2-40B4-BE49-F238E27FC236}">
                <a16:creationId xmlns:a16="http://schemas.microsoft.com/office/drawing/2014/main" id="{9EF20308-5B8C-5498-BF8C-F3E715C3D5C8}"/>
              </a:ext>
            </a:extLst>
          </p:cNvPr>
          <p:cNvGraphicFramePr>
            <a:graphicFrameLocks noGrp="1"/>
          </p:cNvGraphicFramePr>
          <p:nvPr>
            <p:ph idx="1"/>
            <p:extLst>
              <p:ext uri="{D42A27DB-BD31-4B8C-83A1-F6EECF244321}">
                <p14:modId xmlns:p14="http://schemas.microsoft.com/office/powerpoint/2010/main" val="3307651608"/>
              </p:ext>
            </p:extLst>
          </p:nvPr>
        </p:nvGraphicFramePr>
        <p:xfrm>
          <a:off x="5224244" y="409518"/>
          <a:ext cx="6034656" cy="5632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954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D072C-A494-B29F-B49F-A2FA003B1191}"/>
              </a:ext>
            </a:extLst>
          </p:cNvPr>
          <p:cNvSpPr>
            <a:spLocks noGrp="1"/>
          </p:cNvSpPr>
          <p:nvPr>
            <p:ph type="title"/>
          </p:nvPr>
        </p:nvSpPr>
        <p:spPr>
          <a:xfrm>
            <a:off x="5127362" y="455362"/>
            <a:ext cx="6881728" cy="1550419"/>
          </a:xfrm>
        </p:spPr>
        <p:txBody>
          <a:bodyPr>
            <a:normAutofit/>
          </a:bodyPr>
          <a:lstStyle/>
          <a:p>
            <a:r>
              <a:rPr lang="en-GB" dirty="0"/>
              <a:t>Aim </a:t>
            </a:r>
          </a:p>
        </p:txBody>
      </p:sp>
      <p:pic>
        <p:nvPicPr>
          <p:cNvPr id="16" name="Picture 4" descr="Three arrows on bullseye">
            <a:extLst>
              <a:ext uri="{FF2B5EF4-FFF2-40B4-BE49-F238E27FC236}">
                <a16:creationId xmlns:a16="http://schemas.microsoft.com/office/drawing/2014/main" id="{4A715D6C-CB48-3321-6676-A89C307C5021}"/>
              </a:ext>
            </a:extLst>
          </p:cNvPr>
          <p:cNvPicPr>
            <a:picLocks noChangeAspect="1"/>
          </p:cNvPicPr>
          <p:nvPr/>
        </p:nvPicPr>
        <p:blipFill rotWithShape="1">
          <a:blip r:embed="rId2"/>
          <a:srcRect l="11114" r="44463" b="2"/>
          <a:stretch/>
        </p:blipFill>
        <p:spPr>
          <a:xfrm>
            <a:off x="20" y="10"/>
            <a:ext cx="4651228" cy="6857990"/>
          </a:xfrm>
          <a:prstGeom prst="rect">
            <a:avLst/>
          </a:prstGeom>
        </p:spPr>
      </p:pic>
      <p:sp>
        <p:nvSpPr>
          <p:cNvPr id="17"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DBCB01-E871-43C3-1F0F-B43D37B11504}"/>
              </a:ext>
            </a:extLst>
          </p:cNvPr>
          <p:cNvSpPr>
            <a:spLocks noGrp="1"/>
          </p:cNvSpPr>
          <p:nvPr>
            <p:ph idx="1"/>
          </p:nvPr>
        </p:nvSpPr>
        <p:spPr>
          <a:xfrm>
            <a:off x="5127362" y="2160016"/>
            <a:ext cx="6881728" cy="3926152"/>
          </a:xfrm>
        </p:spPr>
        <p:txBody>
          <a:bodyPr>
            <a:normAutofit/>
          </a:bodyPr>
          <a:lstStyle/>
          <a:p>
            <a:pPr marL="0" indent="0">
              <a:buNone/>
            </a:pPr>
            <a:r>
              <a:rPr lang="en-GB" dirty="0"/>
              <a:t>The aim of this study is to examine, the link between influencers and their followers, that can help brand to pick right influencer for influencer marketing. </a:t>
            </a:r>
          </a:p>
        </p:txBody>
      </p:sp>
    </p:spTree>
    <p:extLst>
      <p:ext uri="{BB962C8B-B14F-4D97-AF65-F5344CB8AC3E}">
        <p14:creationId xmlns:p14="http://schemas.microsoft.com/office/powerpoint/2010/main" val="304150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445C2-3661-D84F-269A-9E956A1E6A05}"/>
              </a:ext>
            </a:extLst>
          </p:cNvPr>
          <p:cNvSpPr>
            <a:spLocks noGrp="1"/>
          </p:cNvSpPr>
          <p:nvPr>
            <p:ph type="title"/>
          </p:nvPr>
        </p:nvSpPr>
        <p:spPr>
          <a:xfrm>
            <a:off x="4635040" y="455362"/>
            <a:ext cx="6991800" cy="1550419"/>
          </a:xfrm>
        </p:spPr>
        <p:txBody>
          <a:bodyPr>
            <a:normAutofit/>
          </a:bodyPr>
          <a:lstStyle/>
          <a:p>
            <a:r>
              <a:rPr lang="en-GB" dirty="0"/>
              <a:t>Objectives</a:t>
            </a:r>
          </a:p>
        </p:txBody>
      </p:sp>
      <p:pic>
        <p:nvPicPr>
          <p:cNvPr id="5" name="Picture 4" descr="White bulbs with a yellow one standing out">
            <a:extLst>
              <a:ext uri="{FF2B5EF4-FFF2-40B4-BE49-F238E27FC236}">
                <a16:creationId xmlns:a16="http://schemas.microsoft.com/office/drawing/2014/main" id="{8D1F3DC2-D2A3-7650-4D60-DF5B8E6A2AF3}"/>
              </a:ext>
            </a:extLst>
          </p:cNvPr>
          <p:cNvPicPr>
            <a:picLocks noChangeAspect="1"/>
          </p:cNvPicPr>
          <p:nvPr/>
        </p:nvPicPr>
        <p:blipFill rotWithShape="1">
          <a:blip r:embed="rId2"/>
          <a:srcRect l="21755" r="37625" b="-1"/>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215FB0-F371-B8B1-CF15-5F72AEE9BC14}"/>
              </a:ext>
            </a:extLst>
          </p:cNvPr>
          <p:cNvSpPr>
            <a:spLocks noGrp="1"/>
          </p:cNvSpPr>
          <p:nvPr>
            <p:ph idx="1"/>
          </p:nvPr>
        </p:nvSpPr>
        <p:spPr>
          <a:xfrm>
            <a:off x="4635040" y="2160016"/>
            <a:ext cx="6991800" cy="3926152"/>
          </a:xfrm>
        </p:spPr>
        <p:txBody>
          <a:bodyPr>
            <a:normAutofit/>
          </a:bodyPr>
          <a:lstStyle/>
          <a:p>
            <a:r>
              <a:rPr lang="en-GB" dirty="0"/>
              <a:t>Data collection</a:t>
            </a:r>
          </a:p>
          <a:p>
            <a:r>
              <a:rPr lang="en-GB" dirty="0"/>
              <a:t>Categorizing influencers </a:t>
            </a:r>
          </a:p>
          <a:p>
            <a:r>
              <a:rPr lang="en-GB" dirty="0"/>
              <a:t>Conducting sentiment analysis</a:t>
            </a:r>
          </a:p>
          <a:p>
            <a:r>
              <a:rPr lang="en-GB" dirty="0"/>
              <a:t>Evaluating model </a:t>
            </a:r>
          </a:p>
        </p:txBody>
      </p:sp>
    </p:spTree>
    <p:extLst>
      <p:ext uri="{BB962C8B-B14F-4D97-AF65-F5344CB8AC3E}">
        <p14:creationId xmlns:p14="http://schemas.microsoft.com/office/powerpoint/2010/main" val="296044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C22A-6C6B-F382-4182-9CBFE5782AF5}"/>
              </a:ext>
            </a:extLst>
          </p:cNvPr>
          <p:cNvSpPr>
            <a:spLocks noGrp="1"/>
          </p:cNvSpPr>
          <p:nvPr>
            <p:ph type="title"/>
          </p:nvPr>
        </p:nvSpPr>
        <p:spPr/>
        <p:txBody>
          <a:bodyPr/>
          <a:lstStyle/>
          <a:p>
            <a:r>
              <a:rPr lang="en-GB" dirty="0"/>
              <a:t>Process </a:t>
            </a:r>
          </a:p>
        </p:txBody>
      </p:sp>
      <p:graphicFrame>
        <p:nvGraphicFramePr>
          <p:cNvPr id="7" name="Content Placeholder 2">
            <a:extLst>
              <a:ext uri="{FF2B5EF4-FFF2-40B4-BE49-F238E27FC236}">
                <a16:creationId xmlns:a16="http://schemas.microsoft.com/office/drawing/2014/main" id="{172CA279-C619-8E4A-84D5-650952FA77C5}"/>
              </a:ext>
            </a:extLst>
          </p:cNvPr>
          <p:cNvGraphicFramePr>
            <a:graphicFrameLocks noGrp="1"/>
          </p:cNvGraphicFramePr>
          <p:nvPr>
            <p:ph idx="1"/>
          </p:nvPr>
        </p:nvGraphicFramePr>
        <p:xfrm>
          <a:off x="1587710" y="2160016"/>
          <a:ext cx="9486690" cy="3926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843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5E862-C0D2-F9E7-A672-4D0AA8654880}"/>
              </a:ext>
            </a:extLst>
          </p:cNvPr>
          <p:cNvSpPr>
            <a:spLocks noGrp="1"/>
          </p:cNvSpPr>
          <p:nvPr>
            <p:ph type="title"/>
          </p:nvPr>
        </p:nvSpPr>
        <p:spPr>
          <a:xfrm>
            <a:off x="565151" y="455362"/>
            <a:ext cx="6881728" cy="1550419"/>
          </a:xfrm>
        </p:spPr>
        <p:txBody>
          <a:bodyPr>
            <a:normAutofit/>
          </a:bodyPr>
          <a:lstStyle/>
          <a:p>
            <a:r>
              <a:rPr lang="en-GB" dirty="0"/>
              <a:t>Sentiment analysis model</a:t>
            </a:r>
          </a:p>
        </p:txBody>
      </p:sp>
      <p:sp>
        <p:nvSpPr>
          <p:cNvPr id="3" name="Content Placeholder 2">
            <a:extLst>
              <a:ext uri="{FF2B5EF4-FFF2-40B4-BE49-F238E27FC236}">
                <a16:creationId xmlns:a16="http://schemas.microsoft.com/office/drawing/2014/main" id="{09D0CF0C-DC87-A129-6BD2-41D12BEADB13}"/>
              </a:ext>
            </a:extLst>
          </p:cNvPr>
          <p:cNvSpPr>
            <a:spLocks noGrp="1"/>
          </p:cNvSpPr>
          <p:nvPr>
            <p:ph idx="1"/>
          </p:nvPr>
        </p:nvSpPr>
        <p:spPr>
          <a:xfrm>
            <a:off x="565151" y="2160016"/>
            <a:ext cx="6881728" cy="3926152"/>
          </a:xfrm>
        </p:spPr>
        <p:txBody>
          <a:bodyPr>
            <a:normAutofit/>
          </a:bodyPr>
          <a:lstStyle/>
          <a:p>
            <a:pPr marL="0" indent="0">
              <a:buNone/>
            </a:pPr>
            <a:r>
              <a:rPr lang="en-GB" b="0" i="0" dirty="0">
                <a:effectLst/>
                <a:latin typeface="Söhne"/>
              </a:rPr>
              <a:t>There are two lexicon-based sentiment analysis models: </a:t>
            </a:r>
          </a:p>
          <a:p>
            <a:pPr marL="0" indent="0">
              <a:buNone/>
            </a:pPr>
            <a:r>
              <a:rPr lang="en-GB" b="0" i="0" dirty="0">
                <a:effectLst/>
                <a:latin typeface="Söhne"/>
              </a:rPr>
              <a:t>1- VADER Sentiment Analysis </a:t>
            </a:r>
          </a:p>
          <a:p>
            <a:pPr marL="0" indent="0">
              <a:buNone/>
            </a:pPr>
            <a:r>
              <a:rPr lang="en-GB" dirty="0">
                <a:latin typeface="Söhne"/>
              </a:rPr>
              <a:t>2-</a:t>
            </a:r>
            <a:r>
              <a:rPr lang="en-GB" b="0" i="0" dirty="0">
                <a:effectLst/>
                <a:latin typeface="Söhne"/>
              </a:rPr>
              <a:t> Text Blob Sentiment Analysis. </a:t>
            </a:r>
          </a:p>
          <a:p>
            <a:pPr marL="0" indent="0">
              <a:buNone/>
            </a:pPr>
            <a:r>
              <a:rPr lang="en-GB" b="0" i="0" dirty="0">
                <a:effectLst/>
                <a:latin typeface="Söhne"/>
              </a:rPr>
              <a:t>Additionally, there is a deep learning-based sentiment analysis model </a:t>
            </a:r>
          </a:p>
          <a:p>
            <a:pPr marL="0" indent="0">
              <a:buNone/>
            </a:pPr>
            <a:r>
              <a:rPr lang="en-GB" dirty="0">
                <a:latin typeface="Söhne"/>
              </a:rPr>
              <a:t>1-</a:t>
            </a:r>
            <a:r>
              <a:rPr lang="en-GB" b="0" i="0" dirty="0">
                <a:effectLst/>
                <a:latin typeface="Söhne"/>
              </a:rPr>
              <a:t> BERT.</a:t>
            </a:r>
            <a:endParaRPr lang="en-GB" dirty="0"/>
          </a:p>
        </p:txBody>
      </p:sp>
      <p:pic>
        <p:nvPicPr>
          <p:cNvPr id="6" name="Picture 4" descr="Graphs on a display with reflection of office">
            <a:extLst>
              <a:ext uri="{FF2B5EF4-FFF2-40B4-BE49-F238E27FC236}">
                <a16:creationId xmlns:a16="http://schemas.microsoft.com/office/drawing/2014/main" id="{D39427F2-9360-5C91-E137-BA67161D7579}"/>
              </a:ext>
            </a:extLst>
          </p:cNvPr>
          <p:cNvPicPr>
            <a:picLocks noChangeAspect="1"/>
          </p:cNvPicPr>
          <p:nvPr/>
        </p:nvPicPr>
        <p:blipFill rotWithShape="1">
          <a:blip r:embed="rId2"/>
          <a:srcRect l="22304" r="37076" b="-1"/>
          <a:stretch/>
        </p:blipFill>
        <p:spPr>
          <a:xfrm>
            <a:off x="8018632" y="10"/>
            <a:ext cx="417336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41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BD27-5D75-5E05-EE54-6E3A14B6DBB7}"/>
              </a:ext>
            </a:extLst>
          </p:cNvPr>
          <p:cNvSpPr>
            <a:spLocks noGrp="1"/>
          </p:cNvSpPr>
          <p:nvPr>
            <p:ph type="title"/>
          </p:nvPr>
        </p:nvSpPr>
        <p:spPr>
          <a:xfrm>
            <a:off x="1587710" y="455362"/>
            <a:ext cx="8323206" cy="1019477"/>
          </a:xfrm>
        </p:spPr>
        <p:txBody>
          <a:bodyPr>
            <a:normAutofit/>
          </a:bodyPr>
          <a:lstStyle/>
          <a:p>
            <a:r>
              <a:rPr lang="en-GB" sz="2400"/>
              <a:t>Analysis –</a:t>
            </a:r>
            <a:br>
              <a:rPr lang="en-GB" sz="2000"/>
            </a:br>
            <a:r>
              <a:rPr lang="en-GB" sz="2000"/>
              <a:t>comparing sentiment based on vader model</a:t>
            </a:r>
            <a:endParaRPr lang="en-GB" sz="2000" dirty="0"/>
          </a:p>
        </p:txBody>
      </p:sp>
      <p:pic>
        <p:nvPicPr>
          <p:cNvPr id="5" name="Content Placeholder 4">
            <a:extLst>
              <a:ext uri="{FF2B5EF4-FFF2-40B4-BE49-F238E27FC236}">
                <a16:creationId xmlns:a16="http://schemas.microsoft.com/office/drawing/2014/main" id="{E00FEEE0-C2E5-BEEC-1ED7-D2A496A900D2}"/>
              </a:ext>
            </a:extLst>
          </p:cNvPr>
          <p:cNvPicPr>
            <a:picLocks noGrp="1" noChangeAspect="1"/>
          </p:cNvPicPr>
          <p:nvPr>
            <p:ph idx="1"/>
          </p:nvPr>
        </p:nvPicPr>
        <p:blipFill rotWithShape="1">
          <a:blip r:embed="rId2"/>
          <a:srcRect l="4571" t="32309" r="57273" b="16920"/>
          <a:stretch/>
        </p:blipFill>
        <p:spPr>
          <a:xfrm>
            <a:off x="1656021" y="1474839"/>
            <a:ext cx="3948366" cy="2391534"/>
          </a:xfrm>
        </p:spPr>
      </p:pic>
      <p:pic>
        <p:nvPicPr>
          <p:cNvPr id="7" name="Picture 6">
            <a:extLst>
              <a:ext uri="{FF2B5EF4-FFF2-40B4-BE49-F238E27FC236}">
                <a16:creationId xmlns:a16="http://schemas.microsoft.com/office/drawing/2014/main" id="{4C333FF4-57B5-B5EE-D6ED-60640C93DAE0}"/>
              </a:ext>
            </a:extLst>
          </p:cNvPr>
          <p:cNvPicPr>
            <a:picLocks noChangeAspect="1"/>
          </p:cNvPicPr>
          <p:nvPr/>
        </p:nvPicPr>
        <p:blipFill rotWithShape="1">
          <a:blip r:embed="rId3"/>
          <a:srcRect l="5515" t="29248" r="58530" b="29247"/>
          <a:stretch/>
        </p:blipFill>
        <p:spPr>
          <a:xfrm>
            <a:off x="1656021" y="4064030"/>
            <a:ext cx="3948366" cy="2338608"/>
          </a:xfrm>
          <a:prstGeom prst="rect">
            <a:avLst/>
          </a:prstGeom>
        </p:spPr>
      </p:pic>
      <p:pic>
        <p:nvPicPr>
          <p:cNvPr id="9" name="Picture 8">
            <a:extLst>
              <a:ext uri="{FF2B5EF4-FFF2-40B4-BE49-F238E27FC236}">
                <a16:creationId xmlns:a16="http://schemas.microsoft.com/office/drawing/2014/main" id="{307AC00E-6B64-E714-6DB4-FB8F3C28B109}"/>
              </a:ext>
            </a:extLst>
          </p:cNvPr>
          <p:cNvPicPr>
            <a:picLocks noChangeAspect="1"/>
          </p:cNvPicPr>
          <p:nvPr/>
        </p:nvPicPr>
        <p:blipFill rotWithShape="1">
          <a:blip r:embed="rId4"/>
          <a:srcRect l="4191" t="38431" r="61618" b="20785"/>
          <a:stretch/>
        </p:blipFill>
        <p:spPr>
          <a:xfrm>
            <a:off x="7040369" y="1474839"/>
            <a:ext cx="4030754" cy="2297682"/>
          </a:xfrm>
          <a:prstGeom prst="rect">
            <a:avLst/>
          </a:prstGeom>
        </p:spPr>
      </p:pic>
      <p:pic>
        <p:nvPicPr>
          <p:cNvPr id="11" name="Picture 10">
            <a:extLst>
              <a:ext uri="{FF2B5EF4-FFF2-40B4-BE49-F238E27FC236}">
                <a16:creationId xmlns:a16="http://schemas.microsoft.com/office/drawing/2014/main" id="{4A7F73B9-136F-CF0B-28C5-AC8C0EACBE6E}"/>
              </a:ext>
            </a:extLst>
          </p:cNvPr>
          <p:cNvPicPr>
            <a:picLocks noChangeAspect="1"/>
          </p:cNvPicPr>
          <p:nvPr/>
        </p:nvPicPr>
        <p:blipFill rotWithShape="1">
          <a:blip r:embed="rId5"/>
          <a:srcRect l="6397" t="25490" r="60294" b="25098"/>
          <a:stretch/>
        </p:blipFill>
        <p:spPr>
          <a:xfrm>
            <a:off x="7111548" y="4064030"/>
            <a:ext cx="3948366" cy="2338608"/>
          </a:xfrm>
          <a:prstGeom prst="rect">
            <a:avLst/>
          </a:prstGeom>
        </p:spPr>
      </p:pic>
    </p:spTree>
    <p:extLst>
      <p:ext uri="{BB962C8B-B14F-4D97-AF65-F5344CB8AC3E}">
        <p14:creationId xmlns:p14="http://schemas.microsoft.com/office/powerpoint/2010/main" val="409755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FF35-413F-9AB4-BDF7-1548F69078FB}"/>
              </a:ext>
            </a:extLst>
          </p:cNvPr>
          <p:cNvSpPr>
            <a:spLocks noGrp="1"/>
          </p:cNvSpPr>
          <p:nvPr>
            <p:ph type="title"/>
          </p:nvPr>
        </p:nvSpPr>
        <p:spPr/>
        <p:txBody>
          <a:bodyPr>
            <a:normAutofit/>
          </a:bodyPr>
          <a:lstStyle/>
          <a:p>
            <a:r>
              <a:rPr lang="en-GB" sz="2400" dirty="0"/>
              <a:t>Comparing sentiment based on text blob model </a:t>
            </a:r>
          </a:p>
        </p:txBody>
      </p:sp>
      <p:pic>
        <p:nvPicPr>
          <p:cNvPr id="5" name="Content Placeholder 4">
            <a:extLst>
              <a:ext uri="{FF2B5EF4-FFF2-40B4-BE49-F238E27FC236}">
                <a16:creationId xmlns:a16="http://schemas.microsoft.com/office/drawing/2014/main" id="{B549AA52-F71D-BE2B-C4CD-7C4329C57D00}"/>
              </a:ext>
            </a:extLst>
          </p:cNvPr>
          <p:cNvPicPr>
            <a:picLocks noGrp="1" noChangeAspect="1"/>
          </p:cNvPicPr>
          <p:nvPr>
            <p:ph idx="1"/>
          </p:nvPr>
        </p:nvPicPr>
        <p:blipFill rotWithShape="1">
          <a:blip r:embed="rId2"/>
          <a:srcRect l="6224" t="32309" r="60608" b="23540"/>
          <a:stretch/>
        </p:blipFill>
        <p:spPr>
          <a:xfrm>
            <a:off x="1331087" y="1070921"/>
            <a:ext cx="4109014" cy="2570222"/>
          </a:xfrm>
        </p:spPr>
      </p:pic>
      <p:pic>
        <p:nvPicPr>
          <p:cNvPr id="7" name="Picture 6">
            <a:extLst>
              <a:ext uri="{FF2B5EF4-FFF2-40B4-BE49-F238E27FC236}">
                <a16:creationId xmlns:a16="http://schemas.microsoft.com/office/drawing/2014/main" id="{D52D3962-9F3B-BC08-F721-F77DFEA0EB7B}"/>
              </a:ext>
            </a:extLst>
          </p:cNvPr>
          <p:cNvPicPr>
            <a:picLocks noChangeAspect="1"/>
          </p:cNvPicPr>
          <p:nvPr/>
        </p:nvPicPr>
        <p:blipFill rotWithShape="1">
          <a:blip r:embed="rId3"/>
          <a:srcRect l="5696" t="35443" r="61931" b="25907"/>
          <a:stretch/>
        </p:blipFill>
        <p:spPr>
          <a:xfrm>
            <a:off x="6967959" y="1070920"/>
            <a:ext cx="4363064" cy="2614329"/>
          </a:xfrm>
          <a:prstGeom prst="rect">
            <a:avLst/>
          </a:prstGeom>
        </p:spPr>
      </p:pic>
      <p:pic>
        <p:nvPicPr>
          <p:cNvPr id="9" name="Picture 8">
            <a:extLst>
              <a:ext uri="{FF2B5EF4-FFF2-40B4-BE49-F238E27FC236}">
                <a16:creationId xmlns:a16="http://schemas.microsoft.com/office/drawing/2014/main" id="{55ABA2C5-01DE-F7EA-55C6-A1587F57CCFE}"/>
              </a:ext>
            </a:extLst>
          </p:cNvPr>
          <p:cNvPicPr>
            <a:picLocks noChangeAspect="1"/>
          </p:cNvPicPr>
          <p:nvPr/>
        </p:nvPicPr>
        <p:blipFill rotWithShape="1">
          <a:blip r:embed="rId4"/>
          <a:srcRect l="6171" t="27342" r="61456" b="31308"/>
          <a:stretch/>
        </p:blipFill>
        <p:spPr>
          <a:xfrm>
            <a:off x="1331087" y="3912242"/>
            <a:ext cx="4109014" cy="2835797"/>
          </a:xfrm>
          <a:prstGeom prst="rect">
            <a:avLst/>
          </a:prstGeom>
        </p:spPr>
      </p:pic>
      <p:pic>
        <p:nvPicPr>
          <p:cNvPr id="11" name="Picture 10">
            <a:extLst>
              <a:ext uri="{FF2B5EF4-FFF2-40B4-BE49-F238E27FC236}">
                <a16:creationId xmlns:a16="http://schemas.microsoft.com/office/drawing/2014/main" id="{DB3A60D9-C6B7-D1CF-24B7-FE8F45E0CE70}"/>
              </a:ext>
            </a:extLst>
          </p:cNvPr>
          <p:cNvPicPr>
            <a:picLocks noChangeAspect="1"/>
          </p:cNvPicPr>
          <p:nvPr/>
        </p:nvPicPr>
        <p:blipFill rotWithShape="1">
          <a:blip r:embed="rId5"/>
          <a:srcRect l="6170" t="35950" r="62026" b="20169"/>
          <a:stretch/>
        </p:blipFill>
        <p:spPr>
          <a:xfrm>
            <a:off x="6967960" y="3848583"/>
            <a:ext cx="4363064" cy="3009417"/>
          </a:xfrm>
          <a:prstGeom prst="rect">
            <a:avLst/>
          </a:prstGeom>
        </p:spPr>
      </p:pic>
    </p:spTree>
    <p:extLst>
      <p:ext uri="{BB962C8B-B14F-4D97-AF65-F5344CB8AC3E}">
        <p14:creationId xmlns:p14="http://schemas.microsoft.com/office/powerpoint/2010/main" val="2641242455"/>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1057</TotalTime>
  <Words>294</Words>
  <Application>Microsoft Office PowerPoint</Application>
  <PresentationFormat>Widescreen</PresentationFormat>
  <Paragraphs>31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Neue Haas Grotesk Text Pro</vt:lpstr>
      <vt:lpstr>Söhne</vt:lpstr>
      <vt:lpstr>InterweaveVTI</vt:lpstr>
      <vt:lpstr>Analysing the impact of influencers: luxury handbags, using sentiment analysis         </vt:lpstr>
      <vt:lpstr>What is this dissertation about ?</vt:lpstr>
      <vt:lpstr>Brief about influencers</vt:lpstr>
      <vt:lpstr>Aim </vt:lpstr>
      <vt:lpstr>Objectives</vt:lpstr>
      <vt:lpstr>Process </vt:lpstr>
      <vt:lpstr>Sentiment analysis model</vt:lpstr>
      <vt:lpstr>Analysis – comparing sentiment based on vader model</vt:lpstr>
      <vt:lpstr>Comparing sentiment based on text blob model </vt:lpstr>
      <vt:lpstr>Comparing sentiment based on BERT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the impact of influencers: luxury handbags, using sentiment analysis</dc:title>
  <dc:creator>Shiva Singh</dc:creator>
  <cp:lastModifiedBy>Shiva Singh</cp:lastModifiedBy>
  <cp:revision>2</cp:revision>
  <dcterms:created xsi:type="dcterms:W3CDTF">2023-09-14T21:00:31Z</dcterms:created>
  <dcterms:modified xsi:type="dcterms:W3CDTF">2024-01-24T12:44:06Z</dcterms:modified>
</cp:coreProperties>
</file>